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4647" r:id="rId5"/>
    <p:sldMasterId id="2147484657" r:id="rId6"/>
    <p:sldMasterId id="2147484666" r:id="rId7"/>
  </p:sldMasterIdLst>
  <p:notesMasterIdLst>
    <p:notesMasterId r:id="rId19"/>
  </p:notesMasterIdLst>
  <p:handoutMasterIdLst>
    <p:handoutMasterId r:id="rId20"/>
  </p:handoutMasterIdLst>
  <p:sldIdLst>
    <p:sldId id="825" r:id="rId8"/>
    <p:sldId id="739" r:id="rId9"/>
    <p:sldId id="757" r:id="rId10"/>
    <p:sldId id="855" r:id="rId11"/>
    <p:sldId id="970" r:id="rId12"/>
    <p:sldId id="969" r:id="rId13"/>
    <p:sldId id="971" r:id="rId14"/>
    <p:sldId id="973" r:id="rId15"/>
    <p:sldId id="974" r:id="rId16"/>
    <p:sldId id="972" r:id="rId17"/>
    <p:sldId id="748" r:id="rId1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1pPr>
    <a:lvl2pPr marL="4572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2pPr>
    <a:lvl3pPr marL="9144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3pPr>
    <a:lvl4pPr marL="13716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4pPr>
    <a:lvl5pPr marL="18288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5pPr>
    <a:lvl6pPr marL="22860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6pPr>
    <a:lvl7pPr marL="27432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7pPr>
    <a:lvl8pPr marL="32004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8pPr>
    <a:lvl9pPr marL="36576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720">
          <p15:clr>
            <a:srgbClr val="A4A3A4"/>
          </p15:clr>
        </p15:guide>
        <p15:guide id="2" orient="horz" pos="1152">
          <p15:clr>
            <a:srgbClr val="A4A3A4"/>
          </p15:clr>
        </p15:guide>
        <p15:guide id="3" orient="horz" pos="1584">
          <p15:clr>
            <a:srgbClr val="A4A3A4"/>
          </p15:clr>
        </p15:guide>
        <p15:guide id="4" orient="horz" pos="2448">
          <p15:clr>
            <a:srgbClr val="A4A3A4"/>
          </p15:clr>
        </p15:guide>
        <p15:guide id="5" orient="horz" pos="2880">
          <p15:clr>
            <a:srgbClr val="A4A3A4"/>
          </p15:clr>
        </p15:guide>
        <p15:guide id="6" orient="horz" pos="3744">
          <p15:clr>
            <a:srgbClr val="A4A3A4"/>
          </p15:clr>
        </p15:guide>
        <p15:guide id="7" orient="horz" pos="2016">
          <p15:clr>
            <a:srgbClr val="A4A3A4"/>
          </p15:clr>
        </p15:guide>
        <p15:guide id="8" orient="horz" pos="3312">
          <p15:clr>
            <a:srgbClr val="A4A3A4"/>
          </p15:clr>
        </p15:guide>
        <p15:guide id="9" orient="horz" pos="4176">
          <p15:clr>
            <a:srgbClr val="A4A3A4"/>
          </p15:clr>
        </p15:guide>
        <p15:guide id="10" orient="horz" pos="4080">
          <p15:clr>
            <a:srgbClr val="A4A3A4"/>
          </p15:clr>
        </p15:guide>
        <p15:guide id="11" pos="1152">
          <p15:clr>
            <a:srgbClr val="A4A3A4"/>
          </p15:clr>
        </p15:guide>
        <p15:guide id="12" pos="2016">
          <p15:clr>
            <a:srgbClr val="A4A3A4"/>
          </p15:clr>
        </p15:guide>
        <p15:guide id="13" pos="2880">
          <p15:clr>
            <a:srgbClr val="A4A3A4"/>
          </p15:clr>
        </p15:guide>
        <p15:guide id="14" pos="3744">
          <p15:clr>
            <a:srgbClr val="A4A3A4"/>
          </p15:clr>
        </p15:guide>
        <p15:guide id="15" pos="4608">
          <p15:clr>
            <a:srgbClr val="A4A3A4"/>
          </p15:clr>
        </p15:guide>
        <p15:guide id="16" pos="5472">
          <p15:clr>
            <a:srgbClr val="A4A3A4"/>
          </p15:clr>
        </p15:guide>
        <p15:guide id="17" pos="288">
          <p15:clr>
            <a:srgbClr val="A4A3A4"/>
          </p15:clr>
        </p15:guide>
        <p15:guide id="18" pos="720">
          <p15:clr>
            <a:srgbClr val="A4A3A4"/>
          </p15:clr>
        </p15:guide>
        <p15:guide id="19" pos="331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Barran" initials="DB" lastIdx="1" clrIdx="0"/>
  <p:cmAuthor id="2" name="Diana Barran" initials="DB [2]" lastIdx="1" clrIdx="1"/>
  <p:cmAuthor id="3" name="Diana Barran" initials="DB [3]" lastIdx="1" clrIdx="2"/>
  <p:cmAuthor id="4" name="Diana Barran" initials="DB [4]" lastIdx="1" clrIdx="3"/>
  <p:cmAuthor id="5" name="Diana Barran" initials="DB [5]" lastIdx="1" clrIdx="4"/>
  <p:cmAuthor id="6" name="Diana Barran" initials="DB [6]" lastIdx="1" clrIdx="5"/>
  <p:cmAuthor id="7" name="Diana Barran" initials="DB [7]" lastIdx="1" clrIdx="6"/>
  <p:cmAuthor id="8" name="Diana Barran" initials="DB [8]" lastIdx="1" clrIdx="7"/>
  <p:cmAuthor id="9" name="Diana Barran" initials="DB [9]" lastIdx="1" clrIdx="8"/>
  <p:cmAuthor id="10" name="Diana Barran" initials="DB [10]" lastIdx="1" clrIdx="9"/>
  <p:cmAuthor id="11" name="Diana Barran" initials="DB [11]" lastIdx="1" clrIdx="10"/>
  <p:cmAuthor id="12" name="Diana Barran" initials="DB [12]" lastIdx="1" clrIdx="11"/>
  <p:cmAuthor id="13" name="Diana Barran" initials="DB [13]" lastIdx="1" clrIdx="12"/>
  <p:cmAuthor id="14" name="Diana Barran" initials="DB [14]" lastIdx="1" clrIdx="13"/>
  <p:cmAuthor id="15" name="Diana Barran" initials="DB [15]" lastIdx="1" clrIdx="14"/>
  <p:cmAuthor id="16" name="Diana Barran" initials="DB [16]" lastIdx="1" clrIdx="15"/>
  <p:cmAuthor id="17" name="Diana Barran" initials="DB [17]" lastIdx="1" clrIdx="16"/>
  <p:cmAuthor id="18" name="Diana Barran" initials="DB [18]" lastIdx="1" clrIdx="17"/>
  <p:cmAuthor id="19" name="Natalie Grant" initials="NG" lastIdx="8" clrIdx="18"/>
  <p:cmAuthor id="20" name="Natalie Grant" initials="NG [2]" lastIdx="7" clrIdx="19"/>
  <p:cmAuthor id="21" name="Emma Russell" initials="ER" lastIdx="1" clrIdx="20"/>
  <p:cmAuthor id="22" name="Natalie Mantle" initials="NM" lastIdx="1" clrIdx="21">
    <p:extLst>
      <p:ext uri="{19B8F6BF-5375-455C-9EA6-DF929625EA0E}">
        <p15:presenceInfo xmlns:p15="http://schemas.microsoft.com/office/powerpoint/2012/main" userId="S-1-5-21-1358939506-712778370-1975220811-5138" providerId="AD"/>
      </p:ext>
    </p:extLst>
  </p:cmAuthor>
  <p:cmAuthor id="23" name="Liz Thompson" initials="LT" lastIdx="19" clrIdx="22">
    <p:extLst>
      <p:ext uri="{19B8F6BF-5375-455C-9EA6-DF929625EA0E}">
        <p15:presenceInfo xmlns:p15="http://schemas.microsoft.com/office/powerpoint/2012/main" userId="S-1-5-21-1358939506-712778370-1975220811-5285" providerId="AD"/>
      </p:ext>
    </p:extLst>
  </p:cmAuthor>
  <p:cmAuthor id="24" name="Liz Thompson" initials="LT [2]" lastIdx="12" clrIdx="23">
    <p:extLst>
      <p:ext uri="{19B8F6BF-5375-455C-9EA6-DF929625EA0E}">
        <p15:presenceInfo xmlns:p15="http://schemas.microsoft.com/office/powerpoint/2012/main" userId="S::Liz.Thompson@safelives.org.uk::bf39fcff-e1e3-4b7e-80fa-5f05a3fc896e" providerId="AD"/>
      </p:ext>
    </p:extLst>
  </p:cmAuthor>
  <p:cmAuthor id="25" name="Guest User" initials="GU" lastIdx="2" clrIdx="24">
    <p:extLst>
      <p:ext uri="{19B8F6BF-5375-455C-9EA6-DF929625EA0E}">
        <p15:presenceInfo xmlns:p15="http://schemas.microsoft.com/office/powerpoint/2012/main" userId="S::urn:spo:anon#b2e595b2364e385d9bcbc720926c09b1c8fd080d3e1e0a2d3686f7910ad8c3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E98"/>
    <a:srgbClr val="8E3A80"/>
    <a:srgbClr val="002D72"/>
    <a:srgbClr val="009FDF"/>
    <a:srgbClr val="808285"/>
    <a:srgbClr val="000000"/>
    <a:srgbClr val="FFCB05"/>
    <a:srgbClr val="00B6F1"/>
    <a:srgbClr val="00B9F2"/>
    <a:srgbClr val="EF4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01" autoAdjust="0"/>
  </p:normalViewPr>
  <p:slideViewPr>
    <p:cSldViewPr snapToGrid="0">
      <p:cViewPr varScale="1">
        <p:scale>
          <a:sx n="53" d="100"/>
          <a:sy n="53" d="100"/>
        </p:scale>
        <p:origin x="1660" y="40"/>
      </p:cViewPr>
      <p:guideLst>
        <p:guide orient="horz" pos="720"/>
        <p:guide orient="horz" pos="1152"/>
        <p:guide orient="horz" pos="1584"/>
        <p:guide orient="horz" pos="2448"/>
        <p:guide orient="horz" pos="2880"/>
        <p:guide orient="horz" pos="3744"/>
        <p:guide orient="horz" pos="2016"/>
        <p:guide orient="horz" pos="3312"/>
        <p:guide orient="horz" pos="4176"/>
        <p:guide orient="horz" pos="4080"/>
        <p:guide pos="1152"/>
        <p:guide pos="2016"/>
        <p:guide pos="2880"/>
        <p:guide pos="3744"/>
        <p:guide pos="4608"/>
        <p:guide pos="5472"/>
        <p:guide pos="288"/>
        <p:guide pos="720"/>
        <p:guide pos="3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83694" cy="5015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84323" name="Rectangle 3"/>
          <p:cNvSpPr>
            <a:spLocks noGrp="1" noChangeArrowheads="1"/>
          </p:cNvSpPr>
          <p:nvPr>
            <p:ph type="dt" sz="quarter" idx="1"/>
          </p:nvPr>
        </p:nvSpPr>
        <p:spPr bwMode="auto">
          <a:xfrm>
            <a:off x="3901753" y="0"/>
            <a:ext cx="2983694" cy="5015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84324" name="Rectangle 4"/>
          <p:cNvSpPr>
            <a:spLocks noGrp="1" noChangeArrowheads="1"/>
          </p:cNvSpPr>
          <p:nvPr>
            <p:ph type="ftr" sz="quarter" idx="2"/>
          </p:nvPr>
        </p:nvSpPr>
        <p:spPr bwMode="auto">
          <a:xfrm>
            <a:off x="0" y="9529214"/>
            <a:ext cx="2983694" cy="5015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84325" name="Rectangle 5"/>
          <p:cNvSpPr>
            <a:spLocks noGrp="1" noChangeArrowheads="1"/>
          </p:cNvSpPr>
          <p:nvPr>
            <p:ph type="sldNum" sz="quarter" idx="3"/>
          </p:nvPr>
        </p:nvSpPr>
        <p:spPr bwMode="auto">
          <a:xfrm>
            <a:off x="3901753" y="9529214"/>
            <a:ext cx="2983694" cy="5015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a:defRPr sz="1200"/>
            </a:lvl1pPr>
          </a:lstStyle>
          <a:p>
            <a:pPr>
              <a:defRPr/>
            </a:pPr>
            <a:fld id="{243BCBC7-2668-7A47-A259-783CB50B7FC6}" type="slidenum">
              <a:rPr lang="en-US"/>
              <a:pPr>
                <a:defRPr/>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3694" cy="5015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01753" y="0"/>
            <a:ext cx="2983694" cy="5015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935038" y="752475"/>
            <a:ext cx="5018087" cy="37623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8060" y="4764609"/>
            <a:ext cx="5049328" cy="45138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529214"/>
            <a:ext cx="2983694" cy="5015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01753" y="9529214"/>
            <a:ext cx="2983694" cy="5015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a:defRPr sz="1200"/>
            </a:lvl1pPr>
          </a:lstStyle>
          <a:p>
            <a:pPr>
              <a:defRPr/>
            </a:pPr>
            <a:fld id="{C084F1C0-BAAF-E04C-AE12-7B65B7C730C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ＭＳ Ｐゴシック" pitchFamily="6" charset="-128"/>
      </a:defRPr>
    </a:lvl1pPr>
    <a:lvl2pPr marL="4572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2pPr>
    <a:lvl3pPr marL="9144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3pPr>
    <a:lvl4pPr marL="13716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4pPr>
    <a:lvl5pPr marL="18288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084F1C0-BAAF-E04C-AE12-7B65B7C730CE}" type="slidenum">
              <a:rPr lang="en-US" smtClean="0"/>
              <a:pPr>
                <a:defRPr/>
              </a:pPr>
              <a:t>1</a:t>
            </a:fld>
            <a:endParaRPr lang="en-US"/>
          </a:p>
        </p:txBody>
      </p:sp>
    </p:spTree>
    <p:extLst>
      <p:ext uri="{BB962C8B-B14F-4D97-AF65-F5344CB8AC3E}">
        <p14:creationId xmlns:p14="http://schemas.microsoft.com/office/powerpoint/2010/main" val="235896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a:t>
            </a:r>
            <a:r>
              <a:rPr lang="en-US" dirty="0" err="1"/>
              <a:t>SpotLights</a:t>
            </a:r>
            <a:r>
              <a:rPr lang="en-US" dirty="0"/>
              <a:t> homepage: http://safelives.org.uk/knowledge-hub/spotlights</a:t>
            </a:r>
          </a:p>
          <a:p>
            <a:endParaRPr lang="en-GB" dirty="0"/>
          </a:p>
        </p:txBody>
      </p:sp>
      <p:sp>
        <p:nvSpPr>
          <p:cNvPr id="4" name="Slide Number Placeholder 3"/>
          <p:cNvSpPr>
            <a:spLocks noGrp="1"/>
          </p:cNvSpPr>
          <p:nvPr>
            <p:ph type="sldNum" sz="quarter" idx="5"/>
          </p:nvPr>
        </p:nvSpPr>
        <p:spPr/>
        <p:txBody>
          <a:bodyPr/>
          <a:lstStyle/>
          <a:p>
            <a:pPr>
              <a:defRPr/>
            </a:pPr>
            <a:fld id="{C084F1C0-BAAF-E04C-AE12-7B65B7C730CE}" type="slidenum">
              <a:rPr lang="en-US" smtClean="0"/>
              <a:pPr>
                <a:defRPr/>
              </a:pPr>
              <a:t>11</a:t>
            </a:fld>
            <a:endParaRPr lang="en-US"/>
          </a:p>
        </p:txBody>
      </p:sp>
    </p:spTree>
    <p:extLst>
      <p:ext uri="{BB962C8B-B14F-4D97-AF65-F5344CB8AC3E}">
        <p14:creationId xmlns:p14="http://schemas.microsoft.com/office/powerpoint/2010/main" val="29586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Link to our strategy - The Whole Picture</a:t>
            </a:r>
            <a:r>
              <a:rPr lang="en-GB" sz="1000" dirty="0"/>
              <a:t>: http://www.safelives.org.uk/sites/default/files/resources/The%20Whole%20Picture%20-%20SafeLives%27%20Strategy.pdf</a:t>
            </a:r>
          </a:p>
        </p:txBody>
      </p:sp>
      <p:sp>
        <p:nvSpPr>
          <p:cNvPr id="4" name="Slide Number Placeholder 3"/>
          <p:cNvSpPr>
            <a:spLocks noGrp="1"/>
          </p:cNvSpPr>
          <p:nvPr>
            <p:ph type="sldNum" sz="quarter" idx="10"/>
          </p:nvPr>
        </p:nvSpPr>
        <p:spPr/>
        <p:txBody>
          <a:bodyPr/>
          <a:lstStyle/>
          <a:p>
            <a:pPr marL="0" marR="0" lvl="0" indent="0" algn="r" defTabSz="966246" rtl="0" eaLnBrk="0" fontAlgn="base" latinLnBrk="0" hangingPunct="0">
              <a:lnSpc>
                <a:spcPct val="100000"/>
              </a:lnSpc>
              <a:spcBef>
                <a:spcPct val="0"/>
              </a:spcBef>
              <a:spcAft>
                <a:spcPct val="0"/>
              </a:spcAft>
              <a:buClrTx/>
              <a:buSzTx/>
              <a:buFontTx/>
              <a:buNone/>
              <a:tabLst/>
              <a:defRPr/>
            </a:pPr>
            <a:fld id="{C084F1C0-BAAF-E04C-AE12-7B65B7C730CE}" type="slidenum">
              <a:rPr kumimoji="0" lang="en-US" sz="1300" b="0" i="0" u="none" strike="noStrike" kern="1200" cap="none" spc="0" normalizeH="0" baseline="0" noProof="0">
                <a:ln>
                  <a:noFill/>
                </a:ln>
                <a:solidFill>
                  <a:srgbClr val="000000"/>
                </a:solidFill>
                <a:effectLst/>
                <a:uLnTx/>
                <a:uFillTx/>
                <a:latin typeface="Times" pitchFamily="-108" charset="0"/>
                <a:ea typeface="ＭＳ Ｐゴシック" pitchFamily="-108" charset="-128"/>
              </a:rPr>
              <a:pPr marL="0" marR="0" lvl="0" indent="0" algn="r" defTabSz="966246" rtl="0" eaLnBrk="0" fontAlgn="base" latinLnBrk="0" hangingPunct="0">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srgbClr val="000000"/>
              </a:solidFill>
              <a:effectLst/>
              <a:uLnTx/>
              <a:uFillTx/>
              <a:latin typeface="Times" pitchFamily="-108" charset="0"/>
              <a:ea typeface="ＭＳ Ｐゴシック" pitchFamily="-108" charset="-128"/>
            </a:endParaRPr>
          </a:p>
        </p:txBody>
      </p:sp>
    </p:spTree>
    <p:extLst>
      <p:ext uri="{BB962C8B-B14F-4D97-AF65-F5344CB8AC3E}">
        <p14:creationId xmlns:p14="http://schemas.microsoft.com/office/powerpoint/2010/main" val="163628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England:</a:t>
            </a:r>
          </a:p>
          <a:p>
            <a:endParaRPr lang="en-GB" b="1" dirty="0"/>
          </a:p>
          <a:p>
            <a:r>
              <a:rPr lang="en-US" dirty="0"/>
              <a:t>After an evaluation of a SafeLives innovation, the Home Office funded the rollout of </a:t>
            </a:r>
            <a:r>
              <a:rPr lang="en-US" dirty="0" err="1"/>
              <a:t>Idvas</a:t>
            </a:r>
            <a:r>
              <a:rPr lang="en-US" dirty="0"/>
              <a:t> (Independent Domestic Violence Advisors) and </a:t>
            </a:r>
            <a:r>
              <a:rPr lang="en-US" dirty="0" err="1"/>
              <a:t>Maracs</a:t>
            </a:r>
            <a:r>
              <a:rPr lang="en-US" dirty="0"/>
              <a:t> (Multi-Agency Risk Assessment Conferences)</a:t>
            </a:r>
          </a:p>
          <a:p>
            <a:r>
              <a:rPr lang="en-US" dirty="0"/>
              <a:t>Coverage of </a:t>
            </a:r>
            <a:r>
              <a:rPr lang="en-US" dirty="0" err="1"/>
              <a:t>Idvas</a:t>
            </a:r>
            <a:r>
              <a:rPr lang="en-US" dirty="0"/>
              <a:t> vary widely by region – there are around 1100 </a:t>
            </a:r>
            <a:r>
              <a:rPr lang="en-US" dirty="0" err="1"/>
              <a:t>Idvas</a:t>
            </a:r>
            <a:r>
              <a:rPr lang="en-US" dirty="0"/>
              <a:t> working in the UK, but often part time. We need another 300 to meet the needs of victims at the highest risk of serious harm or murder</a:t>
            </a:r>
          </a:p>
          <a:p>
            <a:r>
              <a:rPr lang="en-US" dirty="0"/>
              <a:t>2015 Serious Crime Act introduced coercive and controlling </a:t>
            </a:r>
            <a:r>
              <a:rPr lang="en-US" dirty="0" err="1"/>
              <a:t>behaviour</a:t>
            </a:r>
            <a:r>
              <a:rPr lang="en-US" dirty="0"/>
              <a:t> as a crime – but didn’t roll out training for police officers. </a:t>
            </a:r>
          </a:p>
          <a:p>
            <a:r>
              <a:rPr lang="en-US" dirty="0"/>
              <a:t>SafeLives innovated a </a:t>
            </a:r>
            <a:r>
              <a:rPr lang="en-US" dirty="0" err="1"/>
              <a:t>programme</a:t>
            </a:r>
            <a:r>
              <a:rPr lang="en-US" dirty="0"/>
              <a:t> of cultural change training – DA Matters. Half of English and Welsh forces trained, plus all of Police Scotland.</a:t>
            </a:r>
          </a:p>
          <a:p>
            <a:r>
              <a:rPr lang="en-US" dirty="0"/>
              <a:t>Domestic Abuse Bill is making its way through Parliament currently – introduces a statutory definition of domestic abuse (including economic abuse for the first time), establishes a Domestic Abuse Commissioner and introduces a new Protective Order</a:t>
            </a:r>
          </a:p>
          <a:p>
            <a:endParaRPr lang="en-US" dirty="0"/>
          </a:p>
          <a:p>
            <a:endParaRPr lang="en-US" dirty="0"/>
          </a:p>
          <a:p>
            <a:r>
              <a:rPr lang="en-US" b="1" dirty="0"/>
              <a:t>Wales:</a:t>
            </a:r>
          </a:p>
          <a:p>
            <a:r>
              <a:rPr lang="en-US" dirty="0"/>
              <a:t>VAWDASV – Violence Against Women, Domestic Abuse and Sexual Violence Act (2015). </a:t>
            </a:r>
          </a:p>
          <a:p>
            <a:r>
              <a:rPr lang="en-US" dirty="0"/>
              <a:t>Focusses on prevention of abuse</a:t>
            </a:r>
          </a:p>
          <a:p>
            <a:r>
              <a:rPr lang="en-US" dirty="0"/>
              <a:t>Protection of victims</a:t>
            </a:r>
          </a:p>
          <a:p>
            <a:r>
              <a:rPr lang="en-US" dirty="0"/>
              <a:t>Support for all involved</a:t>
            </a:r>
          </a:p>
          <a:p>
            <a:endParaRPr lang="en-US" dirty="0"/>
          </a:p>
          <a:p>
            <a:r>
              <a:rPr lang="en-US" dirty="0"/>
              <a:t>“Ask and Act” – Welsh Government have introduced an </a:t>
            </a:r>
            <a:r>
              <a:rPr lang="en-US" dirty="0" err="1"/>
              <a:t>organisational</a:t>
            </a:r>
            <a:r>
              <a:rPr lang="en-US" dirty="0"/>
              <a:t> duty to encourage relevant public sector professionals to “Ask” potential victims in certain circumstances (targeted enquiry); and</a:t>
            </a:r>
          </a:p>
          <a:p>
            <a:endParaRPr lang="en-US" dirty="0"/>
          </a:p>
          <a:p>
            <a:r>
              <a:rPr lang="en-US" dirty="0"/>
              <a:t>to “Act” so that harm as a result of the violence and abuse is reduced</a:t>
            </a:r>
          </a:p>
          <a:p>
            <a:endParaRPr lang="en-US" dirty="0"/>
          </a:p>
          <a:p>
            <a:endParaRPr lang="en-US" dirty="0"/>
          </a:p>
          <a:p>
            <a:r>
              <a:rPr lang="en-US" b="1" dirty="0"/>
              <a:t>Scotland:</a:t>
            </a:r>
          </a:p>
          <a:p>
            <a:r>
              <a:rPr lang="en-US" dirty="0"/>
              <a:t>Domestic Abuse legislation passed introduced in Scotland in 2019.</a:t>
            </a:r>
          </a:p>
          <a:p>
            <a:endParaRPr lang="en-US" dirty="0"/>
          </a:p>
          <a:p>
            <a:r>
              <a:rPr lang="en-US" dirty="0" err="1"/>
              <a:t>Recognised</a:t>
            </a:r>
            <a:r>
              <a:rPr lang="en-US" dirty="0"/>
              <a:t> variety of abuse such as emotional abuse and coercive and controlling </a:t>
            </a:r>
            <a:r>
              <a:rPr lang="en-US" dirty="0" err="1"/>
              <a:t>behaviour</a:t>
            </a:r>
            <a:r>
              <a:rPr lang="en-US" dirty="0"/>
              <a:t> for the first time. </a:t>
            </a:r>
          </a:p>
          <a:p>
            <a:r>
              <a:rPr lang="en-US" dirty="0"/>
              <a:t>1,313 incidents were recorded by Police Scotland between April and December. </a:t>
            </a:r>
          </a:p>
          <a:p>
            <a:r>
              <a:rPr lang="en-US" dirty="0"/>
              <a:t>Police Scotland </a:t>
            </a:r>
            <a:r>
              <a:rPr lang="en-US" dirty="0" err="1"/>
              <a:t>emphasised</a:t>
            </a:r>
            <a:r>
              <a:rPr lang="en-US" dirty="0"/>
              <a:t> that investment in their training has made the legislation such a success. </a:t>
            </a:r>
          </a:p>
          <a:p>
            <a:endParaRPr lang="en-US" dirty="0"/>
          </a:p>
          <a:p>
            <a:r>
              <a:rPr lang="en-US" dirty="0"/>
              <a:t>SafeLives supported the implementation of the Domestic Abuse (Scotland) Act by delivering Domestic Abuse (DA) Matters training to all police officers.</a:t>
            </a:r>
          </a:p>
          <a:p>
            <a:endParaRPr lang="en-US" dirty="0"/>
          </a:p>
          <a:p>
            <a:r>
              <a:rPr lang="en-GB" b="1" dirty="0"/>
              <a:t>Northern Ireland:</a:t>
            </a:r>
          </a:p>
          <a:p>
            <a:endParaRPr lang="en-GB" dirty="0"/>
          </a:p>
          <a:p>
            <a:r>
              <a:rPr lang="en-US" dirty="0"/>
              <a:t>Collapse of Stormont has meant that much of NI’s legislation is outdated. </a:t>
            </a:r>
          </a:p>
          <a:p>
            <a:r>
              <a:rPr lang="en-US" dirty="0"/>
              <a:t>Stalking and Harassment Law (1997)</a:t>
            </a:r>
          </a:p>
          <a:p>
            <a:endParaRPr lang="en-US" dirty="0"/>
          </a:p>
          <a:p>
            <a:r>
              <a:rPr lang="en-US" dirty="0"/>
              <a:t>Northern Ireland is introducing Coercive Control Legislation at the moment. They are the only nation to not have CCB as a criminal </a:t>
            </a:r>
            <a:r>
              <a:rPr lang="en-US" dirty="0" err="1"/>
              <a:t>defence</a:t>
            </a:r>
            <a:r>
              <a:rPr lang="en-US" dirty="0"/>
              <a:t>. </a:t>
            </a:r>
          </a:p>
          <a:p>
            <a:endParaRPr lang="en-US" dirty="0"/>
          </a:p>
          <a:p>
            <a:r>
              <a:rPr lang="en-US" dirty="0"/>
              <a:t>Currently no </a:t>
            </a:r>
            <a:r>
              <a:rPr lang="en-US" dirty="0" err="1"/>
              <a:t>Idva</a:t>
            </a:r>
            <a:r>
              <a:rPr lang="en-US" dirty="0"/>
              <a:t> role in Northern Ireland but a new advocate role is due to be introduced in 2021</a:t>
            </a:r>
          </a:p>
          <a:p>
            <a:endParaRPr lang="en-GB" dirty="0"/>
          </a:p>
        </p:txBody>
      </p:sp>
      <p:sp>
        <p:nvSpPr>
          <p:cNvPr id="4" name="Slide Number Placeholder 3"/>
          <p:cNvSpPr>
            <a:spLocks noGrp="1"/>
          </p:cNvSpPr>
          <p:nvPr>
            <p:ph type="sldNum" sz="quarter" idx="10"/>
          </p:nvPr>
        </p:nvSpPr>
        <p:spPr/>
        <p:txBody>
          <a:bodyPr/>
          <a:lstStyle/>
          <a:p>
            <a:pPr>
              <a:defRPr/>
            </a:pPr>
            <a:fld id="{C084F1C0-BAAF-E04C-AE12-7B65B7C730CE}" type="slidenum">
              <a:rPr lang="en-US" smtClean="0"/>
              <a:pPr>
                <a:defRPr/>
              </a:pPr>
              <a:t>4</a:t>
            </a:fld>
            <a:endParaRPr lang="en-US"/>
          </a:p>
        </p:txBody>
      </p:sp>
    </p:spTree>
    <p:extLst>
      <p:ext uri="{BB962C8B-B14F-4D97-AF65-F5344CB8AC3E}">
        <p14:creationId xmlns:p14="http://schemas.microsoft.com/office/powerpoint/2010/main" val="67185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Counting Dead Women project have calculated that there has been a doubling of domestic homicides during this period</a:t>
            </a:r>
          </a:p>
          <a:p>
            <a:endParaRPr lang="en-US" dirty="0"/>
          </a:p>
          <a:p>
            <a:r>
              <a:rPr lang="en-US" dirty="0"/>
              <a:t>National Domestic Abuse Helpline has seen an increase in calls of 60% while Police have seen an increase in DA incidents of 8% compared with last year</a:t>
            </a:r>
          </a:p>
          <a:p>
            <a:endParaRPr lang="en-US" dirty="0"/>
          </a:p>
          <a:p>
            <a:r>
              <a:rPr lang="en-US" dirty="0"/>
              <a:t>Local services haven’t seen a huge increase which suggests victims might be waiting until lockdown is over to reach out for practical support – surge in victims reaching out is predicted</a:t>
            </a:r>
          </a:p>
          <a:p>
            <a:endParaRPr lang="en-US" dirty="0"/>
          </a:p>
          <a:p>
            <a:r>
              <a:rPr lang="en-US" dirty="0"/>
              <a:t>UK Govt slow to react but has now launched a £28m fund, introducing a national code word and next steps are to influence the future sustainability of the sector.</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084F1C0-BAAF-E04C-AE12-7B65B7C730CE}" type="slidenum">
              <a:rPr kumimoji="0" lang="en-US" sz="1200" b="0" i="0" u="none" strike="noStrike" kern="1200" cap="none" spc="0" normalizeH="0" baseline="0" noProof="0" smtClean="0">
                <a:ln>
                  <a:noFill/>
                </a:ln>
                <a:solidFill>
                  <a:srgbClr val="000000"/>
                </a:solidFill>
                <a:effectLst/>
                <a:uLnTx/>
                <a:uFillTx/>
                <a:latin typeface="Times" pitchFamily="-108" charset="0"/>
                <a:ea typeface="ＭＳ Ｐゴシック" pitchFamily="-108"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pitchFamily="-108" charset="0"/>
              <a:ea typeface="ＭＳ Ｐゴシック" pitchFamily="-108" charset="-128"/>
            </a:endParaRPr>
          </a:p>
        </p:txBody>
      </p:sp>
    </p:spTree>
    <p:extLst>
      <p:ext uri="{BB962C8B-B14F-4D97-AF65-F5344CB8AC3E}">
        <p14:creationId xmlns:p14="http://schemas.microsoft.com/office/powerpoint/2010/main" val="287825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084F1C0-BAAF-E04C-AE12-7B65B7C730CE}" type="slidenum">
              <a:rPr kumimoji="0" lang="en-US" sz="1200" b="0" i="0" u="none" strike="noStrike" kern="1200" cap="none" spc="0" normalizeH="0" baseline="0" noProof="0" smtClean="0">
                <a:ln>
                  <a:noFill/>
                </a:ln>
                <a:solidFill>
                  <a:srgbClr val="000000"/>
                </a:solidFill>
                <a:effectLst/>
                <a:uLnTx/>
                <a:uFillTx/>
                <a:latin typeface="Times" pitchFamily="-108" charset="0"/>
                <a:ea typeface="ＭＳ Ｐゴシック" pitchFamily="-108"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pitchFamily="-108" charset="0"/>
              <a:ea typeface="ＭＳ Ｐゴシック" pitchFamily="-108" charset="-128"/>
            </a:endParaRPr>
          </a:p>
        </p:txBody>
      </p:sp>
    </p:spTree>
    <p:extLst>
      <p:ext uri="{BB962C8B-B14F-4D97-AF65-F5344CB8AC3E}">
        <p14:creationId xmlns:p14="http://schemas.microsoft.com/office/powerpoint/2010/main" val="222009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web chat facilities</a:t>
            </a:r>
          </a:p>
          <a:p>
            <a:endParaRPr lang="en-US" dirty="0"/>
          </a:p>
          <a:p>
            <a:r>
              <a:rPr lang="en-US" dirty="0"/>
              <a:t>All services moved online, including child therapy in some cases, and one-to-one perpetrator support</a:t>
            </a:r>
          </a:p>
          <a:p>
            <a:endParaRPr lang="en-US" dirty="0"/>
          </a:p>
          <a:p>
            <a:r>
              <a:rPr lang="en-US" dirty="0"/>
              <a:t>Work with local supermarkets to put their local helplines on receipts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084F1C0-BAAF-E04C-AE12-7B65B7C730CE}" type="slidenum">
              <a:rPr kumimoji="0" lang="en-US" sz="1200" b="0" i="0" u="none" strike="noStrike" kern="1200" cap="none" spc="0" normalizeH="0" baseline="0" noProof="0" smtClean="0">
                <a:ln>
                  <a:noFill/>
                </a:ln>
                <a:solidFill>
                  <a:srgbClr val="000000"/>
                </a:solidFill>
                <a:effectLst/>
                <a:uLnTx/>
                <a:uFillTx/>
                <a:latin typeface="Times" pitchFamily="-108" charset="0"/>
                <a:ea typeface="ＭＳ Ｐゴシック" pitchFamily="-108"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pitchFamily="-108" charset="0"/>
              <a:ea typeface="ＭＳ Ｐゴシック" pitchFamily="-108" charset="-128"/>
            </a:endParaRPr>
          </a:p>
        </p:txBody>
      </p:sp>
    </p:spTree>
    <p:extLst>
      <p:ext uri="{BB962C8B-B14F-4D97-AF65-F5344CB8AC3E}">
        <p14:creationId xmlns:p14="http://schemas.microsoft.com/office/powerpoint/2010/main" val="89662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publication of findings told us that almost one in six (16%) services were experiencing financial difficulties, with over half (53%) of those saying that this was due to funding opportunities having dried up and almost one in six (16%) due to local commissioning changing due to Covid-19. The numbers for the second iteration of the survey were comparable to this. We also found that priorities for funding were changing. Services commented how funding pots that they would usually apply for, for example to cover core funding, have become Covid-19 funds and they are no longer eligible to apply for them.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084F1C0-BAAF-E04C-AE12-7B65B7C730CE}" type="slidenum">
              <a:rPr kumimoji="0" lang="en-US" sz="1200" b="0" i="0" u="none" strike="noStrike" kern="1200" cap="none" spc="0" normalizeH="0" baseline="0" noProof="0" smtClean="0">
                <a:ln>
                  <a:noFill/>
                </a:ln>
                <a:solidFill>
                  <a:srgbClr val="000000"/>
                </a:solidFill>
                <a:effectLst/>
                <a:uLnTx/>
                <a:uFillTx/>
                <a:latin typeface="Times" pitchFamily="-108" charset="0"/>
                <a:ea typeface="ＭＳ Ｐゴシック" pitchFamily="-108"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pitchFamily="-108" charset="0"/>
              <a:ea typeface="ＭＳ Ｐゴシック" pitchFamily="-108" charset="-128"/>
            </a:endParaRPr>
          </a:p>
        </p:txBody>
      </p:sp>
    </p:spTree>
    <p:extLst>
      <p:ext uri="{BB962C8B-B14F-4D97-AF65-F5344CB8AC3E}">
        <p14:creationId xmlns:p14="http://schemas.microsoft.com/office/powerpoint/2010/main" val="310746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Ensure that funders looking to support DA Provision are ensuring it takes a whole family approach</a:t>
            </a:r>
          </a:p>
          <a:p>
            <a:endParaRPr lang="en-GB" sz="1000" b="1" dirty="0"/>
          </a:p>
          <a:p>
            <a:r>
              <a:rPr lang="en-US" sz="1000" dirty="0"/>
              <a:t>Less than 1% of perpetrators of abuse get specialist support</a:t>
            </a:r>
            <a:endParaRPr lang="en-GB" sz="1000" dirty="0"/>
          </a:p>
        </p:txBody>
      </p:sp>
      <p:sp>
        <p:nvSpPr>
          <p:cNvPr id="4" name="Slide Number Placeholder 3"/>
          <p:cNvSpPr>
            <a:spLocks noGrp="1"/>
          </p:cNvSpPr>
          <p:nvPr>
            <p:ph type="sldNum" sz="quarter" idx="10"/>
          </p:nvPr>
        </p:nvSpPr>
        <p:spPr/>
        <p:txBody>
          <a:bodyPr/>
          <a:lstStyle/>
          <a:p>
            <a:pPr marL="0" marR="0" lvl="0" indent="0" algn="r" defTabSz="966246" rtl="0" eaLnBrk="0" fontAlgn="base" latinLnBrk="0" hangingPunct="0">
              <a:lnSpc>
                <a:spcPct val="100000"/>
              </a:lnSpc>
              <a:spcBef>
                <a:spcPct val="0"/>
              </a:spcBef>
              <a:spcAft>
                <a:spcPct val="0"/>
              </a:spcAft>
              <a:buClrTx/>
              <a:buSzTx/>
              <a:buFontTx/>
              <a:buNone/>
              <a:tabLst/>
              <a:defRPr/>
            </a:pPr>
            <a:fld id="{C084F1C0-BAAF-E04C-AE12-7B65B7C730CE}" type="slidenum">
              <a:rPr kumimoji="0" lang="en-US" sz="1300" b="0" i="0" u="none" strike="noStrike" kern="1200" cap="none" spc="0" normalizeH="0" baseline="0" noProof="0">
                <a:ln>
                  <a:noFill/>
                </a:ln>
                <a:solidFill>
                  <a:srgbClr val="000000"/>
                </a:solidFill>
                <a:effectLst/>
                <a:uLnTx/>
                <a:uFillTx/>
                <a:latin typeface="Times" pitchFamily="-108" charset="0"/>
                <a:ea typeface="ＭＳ Ｐゴシック" pitchFamily="-108" charset="-128"/>
              </a:rPr>
              <a:pPr marL="0" marR="0" lvl="0" indent="0" algn="r" defTabSz="966246" rtl="0" eaLnBrk="0" fontAlgn="base" latinLnBrk="0" hangingPunct="0">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srgbClr val="000000"/>
              </a:solidFill>
              <a:effectLst/>
              <a:uLnTx/>
              <a:uFillTx/>
              <a:latin typeface="Times" pitchFamily="-108" charset="0"/>
              <a:ea typeface="ＭＳ Ｐゴシック" pitchFamily="-108" charset="-128"/>
            </a:endParaRPr>
          </a:p>
        </p:txBody>
      </p:sp>
    </p:spTree>
    <p:extLst>
      <p:ext uri="{BB962C8B-B14F-4D97-AF65-F5344CB8AC3E}">
        <p14:creationId xmlns:p14="http://schemas.microsoft.com/office/powerpoint/2010/main" val="220984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Misogyny as a hate crime</a:t>
            </a:r>
          </a:p>
          <a:p>
            <a:endParaRPr lang="en-US" dirty="0"/>
          </a:p>
          <a:p>
            <a:r>
              <a:rPr lang="en-US" dirty="0"/>
              <a:t>“Rough sex” </a:t>
            </a:r>
            <a:r>
              <a:rPr lang="en-US" dirty="0" err="1"/>
              <a:t>defence</a:t>
            </a:r>
            <a:r>
              <a:rPr lang="en-US" dirty="0"/>
              <a:t> outlawed as murder (this has now been included in DA Bill)</a:t>
            </a:r>
          </a:p>
          <a:p>
            <a:endParaRPr lang="en-US" dirty="0"/>
          </a:p>
          <a:p>
            <a:r>
              <a:rPr lang="en-US" dirty="0"/>
              <a:t>National perpetrator strategy</a:t>
            </a:r>
          </a:p>
          <a:p>
            <a:endParaRPr lang="en-US" dirty="0"/>
          </a:p>
          <a:p>
            <a:r>
              <a:rPr lang="en-US" dirty="0"/>
              <a:t>End to No Recourse for Public Funds</a:t>
            </a:r>
          </a:p>
          <a:p>
            <a:endParaRPr lang="en-US" dirty="0"/>
          </a:p>
          <a:p>
            <a:r>
              <a:rPr lang="en-US" dirty="0"/>
              <a:t>Statutory duty to commission specialist domestic abuser services for the whole family – adult and child victims, and perpetrators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084F1C0-BAAF-E04C-AE12-7B65B7C730CE}" type="slidenum">
              <a:rPr kumimoji="0" lang="en-US" sz="1200" b="0" i="0" u="none" strike="noStrike" kern="1200" cap="none" spc="0" normalizeH="0" baseline="0" noProof="0" smtClean="0">
                <a:ln>
                  <a:noFill/>
                </a:ln>
                <a:solidFill>
                  <a:srgbClr val="000000"/>
                </a:solidFill>
                <a:effectLst/>
                <a:uLnTx/>
                <a:uFillTx/>
                <a:latin typeface="Times" pitchFamily="-108" charset="0"/>
                <a:ea typeface="ＭＳ Ｐゴシック" pitchFamily="-108"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pitchFamily="-108" charset="0"/>
              <a:ea typeface="ＭＳ Ｐゴシック" pitchFamily="-108" charset="-128"/>
            </a:endParaRPr>
          </a:p>
        </p:txBody>
      </p:sp>
    </p:spTree>
    <p:extLst>
      <p:ext uri="{BB962C8B-B14F-4D97-AF65-F5344CB8AC3E}">
        <p14:creationId xmlns:p14="http://schemas.microsoft.com/office/powerpoint/2010/main" val="1304315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7480"/>
            <a:ext cx="7543800" cy="1371600"/>
          </a:xfrm>
        </p:spPr>
        <p:txBody>
          <a:bodyPr/>
          <a:lstStyle>
            <a:lvl1pPr>
              <a:lnSpc>
                <a:spcPts val="5000"/>
              </a:lnSpc>
              <a:defRPr sz="4800">
                <a:solidFill>
                  <a:schemeClr val="accent2"/>
                </a:solidFill>
              </a:defRPr>
            </a:lvl1pPr>
          </a:lstStyle>
          <a:p>
            <a:r>
              <a:rPr lang="en-US"/>
              <a:t>Click to edit Master title style</a:t>
            </a:r>
          </a:p>
        </p:txBody>
      </p:sp>
      <p:sp>
        <p:nvSpPr>
          <p:cNvPr id="49" name="Rectangle 3"/>
          <p:cNvSpPr>
            <a:spLocks noGrp="1" noChangeArrowheads="1"/>
          </p:cNvSpPr>
          <p:nvPr>
            <p:ph type="subTitle" idx="1"/>
          </p:nvPr>
        </p:nvSpPr>
        <p:spPr>
          <a:xfrm>
            <a:off x="1143000" y="4183360"/>
            <a:ext cx="7543800" cy="685800"/>
          </a:xfrm>
        </p:spPr>
        <p:txBody>
          <a:bodyPr/>
          <a:lstStyle>
            <a:lvl1pPr marL="0" indent="0">
              <a:lnSpc>
                <a:spcPts val="4000"/>
              </a:lnSpc>
              <a:spcBef>
                <a:spcPct val="0"/>
              </a:spcBef>
              <a:buFont typeface="Times" pitchFamily="6" charset="0"/>
              <a:buNone/>
              <a:defRPr sz="3200" b="1">
                <a:solidFill>
                  <a:schemeClr val="tx2"/>
                </a:solidFill>
              </a:defRPr>
            </a:lvl1pPr>
          </a:lstStyle>
          <a:p>
            <a:r>
              <a:rPr lang="en-US"/>
              <a:t>Click to edit Master subtitle style</a:t>
            </a:r>
          </a:p>
        </p:txBody>
      </p:sp>
      <p:sp>
        <p:nvSpPr>
          <p:cNvPr id="5" name="Footer Placeholder 2"/>
          <p:cNvSpPr>
            <a:spLocks noGrp="1"/>
          </p:cNvSpPr>
          <p:nvPr>
            <p:ph type="ftr" sz="quarter" idx="10"/>
          </p:nvPr>
        </p:nvSpPr>
        <p:spPr/>
        <p:txBody>
          <a:bodyPr/>
          <a:lstStyle>
            <a:lvl1pPr>
              <a:defRPr/>
            </a:lvl1pPr>
          </a:lstStyle>
          <a:p>
            <a:pPr>
              <a:defRPr/>
            </a:pPr>
            <a:r>
              <a:rPr lang="en-US"/>
              <a:t>@ SafeLives 2020  Charity No 1106864 / Scottish Charity SCO48291</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99" y="472701"/>
            <a:ext cx="2885205" cy="14441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2020  Charity No 1106864 / Scottish Charity SCO48291</a:t>
            </a:r>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87674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2 objects">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lvl1pPr>
              <a:defRPr>
                <a:solidFill>
                  <a:srgbClr val="009FDF"/>
                </a:solidFill>
              </a:defRPr>
            </a:lvl1p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2020  Charity No 1106864 / Scottish Charity SCO48291</a:t>
            </a:r>
          </a:p>
        </p:txBody>
      </p:sp>
      <p:sp>
        <p:nvSpPr>
          <p:cNvPr id="10" name="Content Placeholder 2"/>
          <p:cNvSpPr>
            <a:spLocks noGrp="1"/>
          </p:cNvSpPr>
          <p:nvPr>
            <p:ph idx="13" hasCustomPrompt="1"/>
          </p:nvPr>
        </p:nvSpPr>
        <p:spPr>
          <a:xfrm>
            <a:off x="45720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sp>
        <p:nvSpPr>
          <p:cNvPr id="11" name="Content Placeholder 2"/>
          <p:cNvSpPr>
            <a:spLocks noGrp="1"/>
          </p:cNvSpPr>
          <p:nvPr>
            <p:ph idx="16" hasCustomPrompt="1"/>
          </p:nvPr>
        </p:nvSpPr>
        <p:spPr>
          <a:xfrm>
            <a:off x="4572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1611092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2 objects compared to each other">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lvl1pPr>
              <a:defRPr>
                <a:solidFill>
                  <a:schemeClr val="tx2"/>
                </a:solidFill>
              </a:defRPr>
            </a:lvl1p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2020  Charity No 1106864 / Scottish Charity SCO48291</a:t>
            </a:r>
          </a:p>
        </p:txBody>
      </p:sp>
      <p:sp>
        <p:nvSpPr>
          <p:cNvPr id="8" name="Text Placeholder 2"/>
          <p:cNvSpPr>
            <a:spLocks noGrp="1"/>
          </p:cNvSpPr>
          <p:nvPr>
            <p:ph type="body" idx="14"/>
          </p:nvPr>
        </p:nvSpPr>
        <p:spPr>
          <a:xfrm>
            <a:off x="457200" y="1143000"/>
            <a:ext cx="4114800" cy="6858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2"/>
          <p:cNvSpPr>
            <a:spLocks noGrp="1"/>
          </p:cNvSpPr>
          <p:nvPr>
            <p:ph type="body" idx="15"/>
          </p:nvPr>
        </p:nvSpPr>
        <p:spPr>
          <a:xfrm>
            <a:off x="4572000" y="1143000"/>
            <a:ext cx="4114800" cy="6858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2"/>
          <p:cNvSpPr>
            <a:spLocks noGrp="1"/>
          </p:cNvSpPr>
          <p:nvPr>
            <p:ph idx="13" hasCustomPrompt="1"/>
          </p:nvPr>
        </p:nvSpPr>
        <p:spPr>
          <a:xfrm>
            <a:off x="45720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sp>
        <p:nvSpPr>
          <p:cNvPr id="14" name="Content Placeholder 2"/>
          <p:cNvSpPr>
            <a:spLocks noGrp="1"/>
          </p:cNvSpPr>
          <p:nvPr>
            <p:ph idx="16" hasCustomPrompt="1"/>
          </p:nvPr>
        </p:nvSpPr>
        <p:spPr>
          <a:xfrm>
            <a:off x="4572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1640218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 SafeLives 2020  Charity No 1106864 / Scottish Charity SCO48291</a:t>
            </a:r>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416156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 SafeLives 2020  Charity No 1106864 / Scottish Charity SCO48291</a:t>
            </a:r>
          </a:p>
        </p:txBody>
      </p:sp>
    </p:spTree>
    <p:extLst>
      <p:ext uri="{BB962C8B-B14F-4D97-AF65-F5344CB8AC3E}">
        <p14:creationId xmlns:p14="http://schemas.microsoft.com/office/powerpoint/2010/main" val="234880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 Descri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2743200" cy="4648200"/>
          </a:xfrm>
        </p:spPr>
        <p:txBody>
          <a:bodyPr/>
          <a:lstStyle>
            <a:lvl1pPr marL="0" indent="0">
              <a:buNone/>
              <a:defRPr>
                <a:solidFill>
                  <a:schemeClr val="tx1">
                    <a:lumMod val="50000"/>
                  </a:schemeClr>
                </a:solidFill>
              </a:defRPr>
            </a:lvl1pPr>
            <a:lvl2pPr marL="0" indent="0">
              <a:defRPr/>
            </a:lvl2pPr>
            <a:lvl3pPr marL="0" indent="0">
              <a:defRPr/>
            </a:lvl3pPr>
            <a:lvl4pPr marL="0" indent="0">
              <a:defRPr/>
            </a:lvl4pPr>
            <a:lvl5pPr marL="0" indent="0">
              <a:defRPr/>
            </a:lvl5pPr>
          </a:lstStyle>
          <a:p>
            <a:pPr lvl="0"/>
            <a:r>
              <a:rPr lang="en-US"/>
              <a:t>Edit Master text styles</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solidFill>
                  <a:schemeClr val="tx1">
                    <a:lumMod val="50000"/>
                  </a:schemeClr>
                </a:solidFill>
              </a:defRPr>
            </a:lvl1pPr>
          </a:lstStyle>
          <a:p>
            <a:pPr>
              <a:defRPr/>
            </a:pPr>
            <a:r>
              <a:rPr lang="en-US"/>
              <a:t>@ SafeLives 2020  Charity No 1106864 / Scottish Charity SCO48291</a:t>
            </a:r>
          </a:p>
        </p:txBody>
      </p:sp>
      <p:sp>
        <p:nvSpPr>
          <p:cNvPr id="7" name="Content Placeholder 2"/>
          <p:cNvSpPr>
            <a:spLocks noGrp="1"/>
          </p:cNvSpPr>
          <p:nvPr>
            <p:ph idx="13" hasCustomPrompt="1"/>
          </p:nvPr>
        </p:nvSpPr>
        <p:spPr>
          <a:xfrm>
            <a:off x="3200400" y="1143000"/>
            <a:ext cx="5486400" cy="5334000"/>
          </a:xfrm>
        </p:spPr>
        <p:txBody>
          <a:bodyPr/>
          <a:lstStyle>
            <a:lvl1pPr marL="0" indent="0">
              <a:buNone/>
              <a:defRPr>
                <a:solidFill>
                  <a:schemeClr val="tx1">
                    <a:lumMod val="50000"/>
                  </a:schemeClr>
                </a:solidFill>
              </a:defRPr>
            </a:lvl1pPr>
          </a:lstStyle>
          <a:p>
            <a:pPr lvl="0"/>
            <a:r>
              <a:rPr lang="en-GB"/>
              <a:t>Click to add object</a:t>
            </a:r>
            <a:endParaRPr lang="en-US"/>
          </a:p>
        </p:txBody>
      </p:sp>
      <p:sp>
        <p:nvSpPr>
          <p:cNvPr id="8" name="Text Placeholder 2"/>
          <p:cNvSpPr>
            <a:spLocks noGrp="1"/>
          </p:cNvSpPr>
          <p:nvPr>
            <p:ph type="body" idx="14"/>
          </p:nvPr>
        </p:nvSpPr>
        <p:spPr>
          <a:xfrm>
            <a:off x="457200" y="1143000"/>
            <a:ext cx="2743200" cy="685800"/>
          </a:xfrm>
        </p:spPr>
        <p:txBody>
          <a:bodyPr anchor="t" anchorCtr="0"/>
          <a:lstStyle>
            <a:lvl1pPr marL="0" indent="0">
              <a:buNone/>
              <a:defRPr sz="20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223488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 short descri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5638800"/>
            <a:ext cx="5486400" cy="304800"/>
          </a:xfrm>
        </p:spPr>
        <p:txBody>
          <a:bodyPr/>
          <a:lstStyle>
            <a:lvl1pPr marL="0" indent="0">
              <a:buNone/>
              <a:defRPr baseline="0">
                <a:solidFill>
                  <a:schemeClr val="tx1">
                    <a:lumMod val="50000"/>
                  </a:schemeClr>
                </a:solidFill>
              </a:defRPr>
            </a:lvl1pPr>
            <a:lvl2pPr marL="0" indent="0">
              <a:defRPr/>
            </a:lvl2pPr>
            <a:lvl3pPr marL="0" indent="0">
              <a:defRPr/>
            </a:lvl3pPr>
            <a:lvl4pPr marL="0" indent="0">
              <a:defRPr/>
            </a:lvl4pPr>
            <a:lvl5pPr marL="0" indent="0">
              <a:defRPr/>
            </a:lvl5pPr>
          </a:lstStyle>
          <a:p>
            <a:pPr lvl="0"/>
            <a:r>
              <a:rPr lang="en-US"/>
              <a:t>Edit Master text styles</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solidFill>
                  <a:schemeClr val="tx1">
                    <a:lumMod val="50000"/>
                  </a:schemeClr>
                </a:solidFill>
              </a:defRPr>
            </a:lvl1pPr>
          </a:lstStyle>
          <a:p>
            <a:pPr>
              <a:defRPr/>
            </a:pPr>
            <a:r>
              <a:rPr lang="en-US"/>
              <a:t>@ SafeLives 2020  Charity No 1106864 / Scottish Charity SCO48291</a:t>
            </a:r>
          </a:p>
        </p:txBody>
      </p:sp>
      <p:sp>
        <p:nvSpPr>
          <p:cNvPr id="7" name="Content Placeholder 2"/>
          <p:cNvSpPr>
            <a:spLocks noGrp="1"/>
          </p:cNvSpPr>
          <p:nvPr>
            <p:ph idx="13" hasCustomPrompt="1"/>
          </p:nvPr>
        </p:nvSpPr>
        <p:spPr>
          <a:xfrm>
            <a:off x="1828800" y="1143000"/>
            <a:ext cx="5486400" cy="4114800"/>
          </a:xfrm>
        </p:spPr>
        <p:txBody>
          <a:bodyPr/>
          <a:lstStyle>
            <a:lvl1pPr marL="0" indent="0">
              <a:buNone/>
              <a:defRPr baseline="0">
                <a:solidFill>
                  <a:schemeClr val="tx1">
                    <a:lumMod val="50000"/>
                  </a:schemeClr>
                </a:solidFill>
              </a:defRPr>
            </a:lvl1pPr>
          </a:lstStyle>
          <a:p>
            <a:pPr lvl="0"/>
            <a:r>
              <a:rPr lang="en-GB"/>
              <a:t>Click to add object</a:t>
            </a:r>
            <a:endParaRPr lang="en-US"/>
          </a:p>
        </p:txBody>
      </p:sp>
      <p:sp>
        <p:nvSpPr>
          <p:cNvPr id="8" name="Text Placeholder 2"/>
          <p:cNvSpPr>
            <a:spLocks noGrp="1"/>
          </p:cNvSpPr>
          <p:nvPr>
            <p:ph type="body" idx="14"/>
          </p:nvPr>
        </p:nvSpPr>
        <p:spPr>
          <a:xfrm>
            <a:off x="1828800" y="5257800"/>
            <a:ext cx="5486400" cy="381000"/>
          </a:xfrm>
        </p:spPr>
        <p:txBody>
          <a:bodyPr anchor="t" anchorCtr="0"/>
          <a:lstStyle>
            <a:lvl1pPr marL="0" indent="0">
              <a:buNone/>
              <a:defRPr sz="20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1435736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9F3A-B8C1-934E-93CD-5E3D639B759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A80183-D3ED-4B4F-BC0E-E88FD0DDAA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B84C4B6-593F-3041-89D5-DC2B18D85F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8F5B758-F9FA-E04F-B2A6-7EFE6AEFC6BC}"/>
              </a:ext>
            </a:extLst>
          </p:cNvPr>
          <p:cNvSpPr>
            <a:spLocks noGrp="1"/>
          </p:cNvSpPr>
          <p:nvPr>
            <p:ph type="ftr" sz="quarter" idx="11"/>
          </p:nvPr>
        </p:nvSpPr>
        <p:spPr/>
        <p:txBody>
          <a:bodyPr/>
          <a:lstStyle/>
          <a:p>
            <a:r>
              <a:rPr lang="en-US"/>
              <a:t>@ SafeLives 2020  Charity No 1106864 / Scottish Charity SCO48291</a:t>
            </a:r>
          </a:p>
        </p:txBody>
      </p:sp>
      <p:sp>
        <p:nvSpPr>
          <p:cNvPr id="6" name="Slide Number Placeholder 5">
            <a:extLst>
              <a:ext uri="{FF2B5EF4-FFF2-40B4-BE49-F238E27FC236}">
                <a16:creationId xmlns:a16="http://schemas.microsoft.com/office/drawing/2014/main" id="{D7A81EFA-60DB-954C-B01B-7C178F80D5B8}"/>
              </a:ext>
            </a:extLst>
          </p:cNvPr>
          <p:cNvSpPr>
            <a:spLocks noGrp="1"/>
          </p:cNvSpPr>
          <p:nvPr>
            <p:ph type="sldNum" sz="quarter" idx="12"/>
          </p:nvPr>
        </p:nvSpPr>
        <p:spPr/>
        <p:txBody>
          <a:bodyPr/>
          <a:lstStyle/>
          <a:p>
            <a:fld id="{98749395-D26F-BB40-8DC2-53F98830ED62}" type="slidenum">
              <a:rPr lang="en-US" smtClean="0"/>
              <a:t>‹#›</a:t>
            </a:fld>
            <a:endParaRPr lang="en-US"/>
          </a:p>
        </p:txBody>
      </p:sp>
    </p:spTree>
    <p:extLst>
      <p:ext uri="{BB962C8B-B14F-4D97-AF65-F5344CB8AC3E}">
        <p14:creationId xmlns:p14="http://schemas.microsoft.com/office/powerpoint/2010/main" val="2893108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7480"/>
            <a:ext cx="7543800" cy="1371600"/>
          </a:xfrm>
        </p:spPr>
        <p:txBody>
          <a:bodyPr/>
          <a:lstStyle>
            <a:lvl1pPr>
              <a:lnSpc>
                <a:spcPts val="5000"/>
              </a:lnSpc>
              <a:defRPr sz="4800">
                <a:solidFill>
                  <a:schemeClr val="accent2"/>
                </a:solidFill>
              </a:defRPr>
            </a:lvl1pPr>
          </a:lstStyle>
          <a:p>
            <a:r>
              <a:rPr lang="en-US"/>
              <a:t>Click to edit Master title style</a:t>
            </a:r>
          </a:p>
        </p:txBody>
      </p:sp>
      <p:sp>
        <p:nvSpPr>
          <p:cNvPr id="49" name="Rectangle 3"/>
          <p:cNvSpPr>
            <a:spLocks noGrp="1" noChangeArrowheads="1"/>
          </p:cNvSpPr>
          <p:nvPr>
            <p:ph type="subTitle" idx="1"/>
          </p:nvPr>
        </p:nvSpPr>
        <p:spPr>
          <a:xfrm>
            <a:off x="1143000" y="4183360"/>
            <a:ext cx="7543800" cy="685800"/>
          </a:xfrm>
        </p:spPr>
        <p:txBody>
          <a:bodyPr/>
          <a:lstStyle>
            <a:lvl1pPr marL="0" indent="0">
              <a:lnSpc>
                <a:spcPts val="4000"/>
              </a:lnSpc>
              <a:spcBef>
                <a:spcPct val="0"/>
              </a:spcBef>
              <a:buFont typeface="Times" pitchFamily="6" charset="0"/>
              <a:buNone/>
              <a:defRPr sz="3200" b="1">
                <a:solidFill>
                  <a:schemeClr val="tx2"/>
                </a:solidFill>
              </a:defRPr>
            </a:lvl1pPr>
          </a:lstStyle>
          <a:p>
            <a:r>
              <a:rPr lang="en-US"/>
              <a:t>Click to edit Master subtitle style</a:t>
            </a:r>
          </a:p>
        </p:txBody>
      </p:sp>
      <p:sp>
        <p:nvSpPr>
          <p:cNvPr id="5" name="Footer Placeholder 2"/>
          <p:cNvSpPr>
            <a:spLocks noGrp="1"/>
          </p:cNvSpPr>
          <p:nvPr>
            <p:ph type="ftr" sz="quarter" idx="10"/>
          </p:nvPr>
        </p:nvSpPr>
        <p:spPr/>
        <p:txBody>
          <a:bodyPr/>
          <a:lstStyle>
            <a:lvl1pPr>
              <a:defRPr/>
            </a:lvl1pPr>
          </a:lstStyle>
          <a:p>
            <a:pPr>
              <a:defRPr/>
            </a:pPr>
            <a:r>
              <a:rPr lang="en-US"/>
              <a:t>© SafeLives 2020</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99" y="472701"/>
            <a:ext cx="2885205" cy="1444131"/>
          </a:xfrm>
          <a:prstGeom prst="rect">
            <a:avLst/>
          </a:prstGeom>
        </p:spPr>
      </p:pic>
    </p:spTree>
    <p:extLst>
      <p:ext uri="{BB962C8B-B14F-4D97-AF65-F5344CB8AC3E}">
        <p14:creationId xmlns:p14="http://schemas.microsoft.com/office/powerpoint/2010/main" val="4128812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2020</a:t>
            </a:r>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67193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2020  Charity No 1106864 / Scottish Charity SCO48291</a:t>
            </a:r>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objects">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lvl1pPr>
              <a:defRPr>
                <a:solidFill>
                  <a:srgbClr val="009FDF"/>
                </a:solidFill>
              </a:defRPr>
            </a:lvl1p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2020</a:t>
            </a:r>
          </a:p>
        </p:txBody>
      </p:sp>
      <p:sp>
        <p:nvSpPr>
          <p:cNvPr id="10" name="Content Placeholder 2"/>
          <p:cNvSpPr>
            <a:spLocks noGrp="1"/>
          </p:cNvSpPr>
          <p:nvPr>
            <p:ph idx="13" hasCustomPrompt="1"/>
          </p:nvPr>
        </p:nvSpPr>
        <p:spPr>
          <a:xfrm>
            <a:off x="45720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sp>
        <p:nvSpPr>
          <p:cNvPr id="11" name="Content Placeholder 2"/>
          <p:cNvSpPr>
            <a:spLocks noGrp="1"/>
          </p:cNvSpPr>
          <p:nvPr>
            <p:ph idx="16" hasCustomPrompt="1"/>
          </p:nvPr>
        </p:nvSpPr>
        <p:spPr>
          <a:xfrm>
            <a:off x="4572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595291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objects compared to each other">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lvl1pPr>
              <a:defRPr>
                <a:solidFill>
                  <a:schemeClr val="tx2"/>
                </a:solidFill>
              </a:defRPr>
            </a:lvl1p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2020</a:t>
            </a:r>
          </a:p>
        </p:txBody>
      </p:sp>
      <p:sp>
        <p:nvSpPr>
          <p:cNvPr id="8" name="Text Placeholder 2"/>
          <p:cNvSpPr>
            <a:spLocks noGrp="1"/>
          </p:cNvSpPr>
          <p:nvPr>
            <p:ph type="body" idx="14"/>
          </p:nvPr>
        </p:nvSpPr>
        <p:spPr>
          <a:xfrm>
            <a:off x="457200" y="1143000"/>
            <a:ext cx="4114800" cy="6858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2"/>
          <p:cNvSpPr>
            <a:spLocks noGrp="1"/>
          </p:cNvSpPr>
          <p:nvPr>
            <p:ph type="body" idx="15"/>
          </p:nvPr>
        </p:nvSpPr>
        <p:spPr>
          <a:xfrm>
            <a:off x="4572000" y="1143000"/>
            <a:ext cx="4114800" cy="6858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2"/>
          <p:cNvSpPr>
            <a:spLocks noGrp="1"/>
          </p:cNvSpPr>
          <p:nvPr>
            <p:ph idx="13" hasCustomPrompt="1"/>
          </p:nvPr>
        </p:nvSpPr>
        <p:spPr>
          <a:xfrm>
            <a:off x="45720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sp>
        <p:nvSpPr>
          <p:cNvPr id="14" name="Content Placeholder 2"/>
          <p:cNvSpPr>
            <a:spLocks noGrp="1"/>
          </p:cNvSpPr>
          <p:nvPr>
            <p:ph idx="16" hasCustomPrompt="1"/>
          </p:nvPr>
        </p:nvSpPr>
        <p:spPr>
          <a:xfrm>
            <a:off x="4572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1009762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 SafeLives 2020</a:t>
            </a:r>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619143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 SafeLives 2020</a:t>
            </a:r>
          </a:p>
        </p:txBody>
      </p:sp>
    </p:spTree>
    <p:extLst>
      <p:ext uri="{BB962C8B-B14F-4D97-AF65-F5344CB8AC3E}">
        <p14:creationId xmlns:p14="http://schemas.microsoft.com/office/powerpoint/2010/main" val="1558778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 Descri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2743200" cy="4648200"/>
          </a:xfrm>
        </p:spPr>
        <p:txBody>
          <a:bodyPr/>
          <a:lstStyle>
            <a:lvl1pPr marL="0" indent="0">
              <a:buNone/>
              <a:defRPr>
                <a:solidFill>
                  <a:schemeClr val="tx1">
                    <a:lumMod val="50000"/>
                  </a:schemeClr>
                </a:solidFill>
              </a:defRPr>
            </a:lvl1pPr>
            <a:lvl2pPr marL="0" indent="0">
              <a:defRPr/>
            </a:lvl2pPr>
            <a:lvl3pPr marL="0" indent="0">
              <a:defRPr/>
            </a:lvl3pPr>
            <a:lvl4pPr marL="0" indent="0">
              <a:defRPr/>
            </a:lvl4pPr>
            <a:lvl5pPr marL="0" indent="0">
              <a:defRPr/>
            </a:lvl5pPr>
          </a:lstStyle>
          <a:p>
            <a:pPr lvl="0"/>
            <a:r>
              <a:rPr lang="en-US"/>
              <a:t>Edit Master text styles</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solidFill>
                  <a:schemeClr val="tx1">
                    <a:lumMod val="50000"/>
                  </a:schemeClr>
                </a:solidFill>
              </a:defRPr>
            </a:lvl1pPr>
          </a:lstStyle>
          <a:p>
            <a:pPr>
              <a:defRPr/>
            </a:pPr>
            <a:r>
              <a:rPr lang="en-US"/>
              <a:t>© SafeLives 2020</a:t>
            </a:r>
          </a:p>
        </p:txBody>
      </p:sp>
      <p:sp>
        <p:nvSpPr>
          <p:cNvPr id="7" name="Content Placeholder 2"/>
          <p:cNvSpPr>
            <a:spLocks noGrp="1"/>
          </p:cNvSpPr>
          <p:nvPr>
            <p:ph idx="13" hasCustomPrompt="1"/>
          </p:nvPr>
        </p:nvSpPr>
        <p:spPr>
          <a:xfrm>
            <a:off x="3200400" y="1143000"/>
            <a:ext cx="5486400" cy="5334000"/>
          </a:xfrm>
        </p:spPr>
        <p:txBody>
          <a:bodyPr/>
          <a:lstStyle>
            <a:lvl1pPr marL="0" indent="0">
              <a:buNone/>
              <a:defRPr>
                <a:solidFill>
                  <a:schemeClr val="tx1">
                    <a:lumMod val="50000"/>
                  </a:schemeClr>
                </a:solidFill>
              </a:defRPr>
            </a:lvl1pPr>
          </a:lstStyle>
          <a:p>
            <a:pPr lvl="0"/>
            <a:r>
              <a:rPr lang="en-GB"/>
              <a:t>Click to add object</a:t>
            </a:r>
            <a:endParaRPr lang="en-US"/>
          </a:p>
        </p:txBody>
      </p:sp>
      <p:sp>
        <p:nvSpPr>
          <p:cNvPr id="8" name="Text Placeholder 2"/>
          <p:cNvSpPr>
            <a:spLocks noGrp="1"/>
          </p:cNvSpPr>
          <p:nvPr>
            <p:ph type="body" idx="14"/>
          </p:nvPr>
        </p:nvSpPr>
        <p:spPr>
          <a:xfrm>
            <a:off x="457200" y="1143000"/>
            <a:ext cx="2743200" cy="685800"/>
          </a:xfrm>
        </p:spPr>
        <p:txBody>
          <a:bodyPr anchor="t" anchorCtr="0"/>
          <a:lstStyle>
            <a:lvl1pPr marL="0" indent="0">
              <a:buNone/>
              <a:defRPr sz="20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3580242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 short descri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5638800"/>
            <a:ext cx="5486400" cy="304800"/>
          </a:xfrm>
        </p:spPr>
        <p:txBody>
          <a:bodyPr/>
          <a:lstStyle>
            <a:lvl1pPr marL="0" indent="0">
              <a:buNone/>
              <a:defRPr baseline="0">
                <a:solidFill>
                  <a:schemeClr val="tx1">
                    <a:lumMod val="50000"/>
                  </a:schemeClr>
                </a:solidFill>
              </a:defRPr>
            </a:lvl1pPr>
            <a:lvl2pPr marL="0" indent="0">
              <a:defRPr/>
            </a:lvl2pPr>
            <a:lvl3pPr marL="0" indent="0">
              <a:defRPr/>
            </a:lvl3pPr>
            <a:lvl4pPr marL="0" indent="0">
              <a:defRPr/>
            </a:lvl4pPr>
            <a:lvl5pPr marL="0" indent="0">
              <a:defRPr/>
            </a:lvl5pPr>
          </a:lstStyle>
          <a:p>
            <a:pPr lvl="0"/>
            <a:r>
              <a:rPr lang="en-US"/>
              <a:t>Edit Master text styles</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solidFill>
                  <a:schemeClr val="tx1">
                    <a:lumMod val="50000"/>
                  </a:schemeClr>
                </a:solidFill>
              </a:defRPr>
            </a:lvl1pPr>
          </a:lstStyle>
          <a:p>
            <a:pPr>
              <a:defRPr/>
            </a:pPr>
            <a:r>
              <a:rPr lang="en-US"/>
              <a:t>© SafeLives 2020</a:t>
            </a:r>
          </a:p>
        </p:txBody>
      </p:sp>
      <p:sp>
        <p:nvSpPr>
          <p:cNvPr id="7" name="Content Placeholder 2"/>
          <p:cNvSpPr>
            <a:spLocks noGrp="1"/>
          </p:cNvSpPr>
          <p:nvPr>
            <p:ph idx="13" hasCustomPrompt="1"/>
          </p:nvPr>
        </p:nvSpPr>
        <p:spPr>
          <a:xfrm>
            <a:off x="1828800" y="1143000"/>
            <a:ext cx="5486400" cy="4114800"/>
          </a:xfrm>
        </p:spPr>
        <p:txBody>
          <a:bodyPr/>
          <a:lstStyle>
            <a:lvl1pPr marL="0" indent="0">
              <a:buNone/>
              <a:defRPr baseline="0">
                <a:solidFill>
                  <a:schemeClr val="tx1">
                    <a:lumMod val="50000"/>
                  </a:schemeClr>
                </a:solidFill>
              </a:defRPr>
            </a:lvl1pPr>
          </a:lstStyle>
          <a:p>
            <a:pPr lvl="0"/>
            <a:r>
              <a:rPr lang="en-GB"/>
              <a:t>Click to add object</a:t>
            </a:r>
            <a:endParaRPr lang="en-US"/>
          </a:p>
        </p:txBody>
      </p:sp>
      <p:sp>
        <p:nvSpPr>
          <p:cNvPr id="8" name="Text Placeholder 2"/>
          <p:cNvSpPr>
            <a:spLocks noGrp="1"/>
          </p:cNvSpPr>
          <p:nvPr>
            <p:ph type="body" idx="14"/>
          </p:nvPr>
        </p:nvSpPr>
        <p:spPr>
          <a:xfrm>
            <a:off x="1828800" y="5257800"/>
            <a:ext cx="5486400" cy="381000"/>
          </a:xfrm>
        </p:spPr>
        <p:txBody>
          <a:bodyPr anchor="t" anchorCtr="0"/>
          <a:lstStyle>
            <a:lvl1pPr marL="0" indent="0">
              <a:buNone/>
              <a:defRPr sz="20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967384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7480"/>
            <a:ext cx="7543800" cy="1371600"/>
          </a:xfrm>
        </p:spPr>
        <p:txBody>
          <a:bodyPr/>
          <a:lstStyle>
            <a:lvl1pPr>
              <a:lnSpc>
                <a:spcPts val="5000"/>
              </a:lnSpc>
              <a:defRPr sz="4800">
                <a:solidFill>
                  <a:schemeClr val="accent2"/>
                </a:solidFill>
              </a:defRPr>
            </a:lvl1pPr>
          </a:lstStyle>
          <a:p>
            <a:r>
              <a:rPr lang="en-US"/>
              <a:t>Click to edit Master title style</a:t>
            </a:r>
            <a:endParaRPr lang="en-US" dirty="0"/>
          </a:p>
        </p:txBody>
      </p:sp>
      <p:sp>
        <p:nvSpPr>
          <p:cNvPr id="49" name="Rectangle 3"/>
          <p:cNvSpPr>
            <a:spLocks noGrp="1" noChangeArrowheads="1"/>
          </p:cNvSpPr>
          <p:nvPr>
            <p:ph type="subTitle" idx="1"/>
          </p:nvPr>
        </p:nvSpPr>
        <p:spPr>
          <a:xfrm>
            <a:off x="1143000" y="4183360"/>
            <a:ext cx="7543800" cy="685800"/>
          </a:xfrm>
        </p:spPr>
        <p:txBody>
          <a:bodyPr/>
          <a:lstStyle>
            <a:lvl1pPr marL="0" indent="0">
              <a:lnSpc>
                <a:spcPts val="4000"/>
              </a:lnSpc>
              <a:spcBef>
                <a:spcPct val="0"/>
              </a:spcBef>
              <a:buFont typeface="Times" pitchFamily="6" charset="0"/>
              <a:buNone/>
              <a:defRPr sz="3200" b="1">
                <a:solidFill>
                  <a:schemeClr val="tx2"/>
                </a:solidFill>
              </a:defRPr>
            </a:lvl1pPr>
          </a:lstStyle>
          <a:p>
            <a:r>
              <a:rPr lang="en-US"/>
              <a:t>Click to edit Master subtitle style</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dirty="0"/>
              <a:t>© SafeLives 2016</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700" y="472703"/>
            <a:ext cx="2885205" cy="1444131"/>
          </a:xfrm>
          <a:prstGeom prst="rect">
            <a:avLst/>
          </a:prstGeom>
        </p:spPr>
      </p:pic>
    </p:spTree>
    <p:extLst>
      <p:ext uri="{BB962C8B-B14F-4D97-AF65-F5344CB8AC3E}">
        <p14:creationId xmlns:p14="http://schemas.microsoft.com/office/powerpoint/2010/main" val="395390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5" name="Rectangle 7"/>
          <p:cNvSpPr>
            <a:spLocks noGrp="1" noChangeArrowheads="1"/>
          </p:cNvSpPr>
          <p:nvPr>
            <p:ph type="ftr" sz="quarter" idx="12"/>
          </p:nvPr>
        </p:nvSpPr>
        <p:spPr>
          <a:ln/>
        </p:spPr>
        <p:txBody>
          <a:bodyPr/>
          <a:lstStyle>
            <a:lvl1pPr>
              <a:defRPr/>
            </a:lvl1pPr>
          </a:lstStyle>
          <a:p>
            <a:pPr>
              <a:defRPr/>
            </a:pPr>
            <a:r>
              <a:rPr lang="en-US" dirty="0"/>
              <a:t>© SafeLives 2016</a:t>
            </a:r>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3616970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2 objects">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lvl1pPr>
              <a:defRPr>
                <a:solidFill>
                  <a:srgbClr val="009FDF"/>
                </a:solidFill>
              </a:defRPr>
            </a:lvl1pPr>
          </a:lstStyle>
          <a:p>
            <a:r>
              <a:rPr lang="en-US"/>
              <a:t>Click to edit Master title style</a:t>
            </a:r>
            <a:endParaRPr lang="en-US" dirty="0"/>
          </a:p>
        </p:txBody>
      </p:sp>
      <p:sp>
        <p:nvSpPr>
          <p:cNvPr id="5" name="Rectangle 7"/>
          <p:cNvSpPr>
            <a:spLocks noGrp="1" noChangeArrowheads="1"/>
          </p:cNvSpPr>
          <p:nvPr>
            <p:ph type="ftr" sz="quarter" idx="12"/>
          </p:nvPr>
        </p:nvSpPr>
        <p:spPr>
          <a:ln/>
        </p:spPr>
        <p:txBody>
          <a:bodyPr/>
          <a:lstStyle>
            <a:lvl1pPr>
              <a:defRPr/>
            </a:lvl1pPr>
          </a:lstStyle>
          <a:p>
            <a:pPr>
              <a:defRPr/>
            </a:pPr>
            <a:r>
              <a:rPr lang="en-US" dirty="0"/>
              <a:t>© SafeLives 2016</a:t>
            </a:r>
          </a:p>
        </p:txBody>
      </p:sp>
      <p:sp>
        <p:nvSpPr>
          <p:cNvPr id="10" name="Content Placeholder 2"/>
          <p:cNvSpPr>
            <a:spLocks noGrp="1"/>
          </p:cNvSpPr>
          <p:nvPr>
            <p:ph idx="13" hasCustomPrompt="1"/>
          </p:nvPr>
        </p:nvSpPr>
        <p:spPr>
          <a:xfrm>
            <a:off x="4572000" y="1828800"/>
            <a:ext cx="4114800" cy="4114800"/>
          </a:xfrm>
        </p:spPr>
        <p:txBody>
          <a:bodyPr/>
          <a:lstStyle>
            <a:lvl1pPr marL="0" indent="0">
              <a:buNone/>
              <a:defRPr>
                <a:solidFill>
                  <a:schemeClr val="tx1">
                    <a:lumMod val="50000"/>
                  </a:schemeClr>
                </a:solidFill>
              </a:defRPr>
            </a:lvl1pPr>
          </a:lstStyle>
          <a:p>
            <a:pPr lvl="0"/>
            <a:r>
              <a:rPr lang="en-GB" dirty="0"/>
              <a:t>Click to add object</a:t>
            </a:r>
            <a:endParaRPr lang="en-US" dirty="0"/>
          </a:p>
        </p:txBody>
      </p:sp>
      <p:sp>
        <p:nvSpPr>
          <p:cNvPr id="11" name="Content Placeholder 2"/>
          <p:cNvSpPr>
            <a:spLocks noGrp="1"/>
          </p:cNvSpPr>
          <p:nvPr>
            <p:ph idx="16" hasCustomPrompt="1"/>
          </p:nvPr>
        </p:nvSpPr>
        <p:spPr>
          <a:xfrm>
            <a:off x="457200" y="1828800"/>
            <a:ext cx="4114800" cy="4114800"/>
          </a:xfrm>
        </p:spPr>
        <p:txBody>
          <a:bodyPr/>
          <a:lstStyle>
            <a:lvl1pPr marL="0" indent="0">
              <a:buNone/>
              <a:defRPr>
                <a:solidFill>
                  <a:schemeClr val="tx1">
                    <a:lumMod val="50000"/>
                  </a:schemeClr>
                </a:solidFill>
              </a:defRPr>
            </a:lvl1pPr>
          </a:lstStyle>
          <a:p>
            <a:pPr lvl="0"/>
            <a:r>
              <a:rPr lang="en-GB" dirty="0"/>
              <a:t>Click to add object</a:t>
            </a:r>
            <a:endParaRPr lang="en-US" dirty="0"/>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4256885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 objects compared to each other">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lvl1pPr>
              <a:defRPr>
                <a:solidFill>
                  <a:schemeClr val="tx2"/>
                </a:solidFill>
              </a:defRPr>
            </a:lvl1pPr>
          </a:lstStyle>
          <a:p>
            <a:r>
              <a:rPr lang="en-US"/>
              <a:t>Click to edit Master title style</a:t>
            </a:r>
            <a:endParaRPr lang="en-US" dirty="0"/>
          </a:p>
        </p:txBody>
      </p:sp>
      <p:sp>
        <p:nvSpPr>
          <p:cNvPr id="5" name="Rectangle 7"/>
          <p:cNvSpPr>
            <a:spLocks noGrp="1" noChangeArrowheads="1"/>
          </p:cNvSpPr>
          <p:nvPr>
            <p:ph type="ftr" sz="quarter" idx="12"/>
          </p:nvPr>
        </p:nvSpPr>
        <p:spPr>
          <a:ln/>
        </p:spPr>
        <p:txBody>
          <a:bodyPr/>
          <a:lstStyle>
            <a:lvl1pPr>
              <a:defRPr/>
            </a:lvl1pPr>
          </a:lstStyle>
          <a:p>
            <a:pPr>
              <a:defRPr/>
            </a:pPr>
            <a:r>
              <a:rPr lang="en-US" dirty="0"/>
              <a:t>© SafeLives 2016</a:t>
            </a:r>
          </a:p>
        </p:txBody>
      </p:sp>
      <p:sp>
        <p:nvSpPr>
          <p:cNvPr id="8" name="Text Placeholder 2"/>
          <p:cNvSpPr>
            <a:spLocks noGrp="1"/>
          </p:cNvSpPr>
          <p:nvPr>
            <p:ph type="body" idx="14"/>
          </p:nvPr>
        </p:nvSpPr>
        <p:spPr>
          <a:xfrm>
            <a:off x="457200" y="1143000"/>
            <a:ext cx="4114800" cy="6858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2"/>
          <p:cNvSpPr>
            <a:spLocks noGrp="1"/>
          </p:cNvSpPr>
          <p:nvPr>
            <p:ph type="body" idx="15"/>
          </p:nvPr>
        </p:nvSpPr>
        <p:spPr>
          <a:xfrm>
            <a:off x="4572000" y="1143000"/>
            <a:ext cx="4114800" cy="6858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2"/>
          <p:cNvSpPr>
            <a:spLocks noGrp="1"/>
          </p:cNvSpPr>
          <p:nvPr>
            <p:ph idx="13" hasCustomPrompt="1"/>
          </p:nvPr>
        </p:nvSpPr>
        <p:spPr>
          <a:xfrm>
            <a:off x="4572000" y="1828800"/>
            <a:ext cx="4114800" cy="4114800"/>
          </a:xfrm>
        </p:spPr>
        <p:txBody>
          <a:bodyPr/>
          <a:lstStyle>
            <a:lvl1pPr marL="0" indent="0">
              <a:buNone/>
              <a:defRPr>
                <a:solidFill>
                  <a:schemeClr val="tx1">
                    <a:lumMod val="50000"/>
                  </a:schemeClr>
                </a:solidFill>
              </a:defRPr>
            </a:lvl1pPr>
          </a:lstStyle>
          <a:p>
            <a:pPr lvl="0"/>
            <a:r>
              <a:rPr lang="en-GB" dirty="0"/>
              <a:t>Click to add object</a:t>
            </a:r>
            <a:endParaRPr lang="en-US" dirty="0"/>
          </a:p>
        </p:txBody>
      </p:sp>
      <p:sp>
        <p:nvSpPr>
          <p:cNvPr id="14" name="Content Placeholder 2"/>
          <p:cNvSpPr>
            <a:spLocks noGrp="1"/>
          </p:cNvSpPr>
          <p:nvPr>
            <p:ph idx="16" hasCustomPrompt="1"/>
          </p:nvPr>
        </p:nvSpPr>
        <p:spPr>
          <a:xfrm>
            <a:off x="457200" y="1828800"/>
            <a:ext cx="4114800" cy="4114800"/>
          </a:xfrm>
        </p:spPr>
        <p:txBody>
          <a:bodyPr/>
          <a:lstStyle>
            <a:lvl1pPr marL="0" indent="0">
              <a:buNone/>
              <a:defRPr>
                <a:solidFill>
                  <a:schemeClr val="tx1">
                    <a:lumMod val="50000"/>
                  </a:schemeClr>
                </a:solidFill>
              </a:defRPr>
            </a:lvl1pPr>
          </a:lstStyle>
          <a:p>
            <a:pPr lvl="0"/>
            <a:r>
              <a:rPr lang="en-GB" dirty="0"/>
              <a:t>Click to add object</a:t>
            </a:r>
            <a:endParaRPr lang="en-US" dirty="0"/>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237726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objects">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lvl1pPr>
              <a:defRPr>
                <a:solidFill>
                  <a:srgbClr val="009FDF"/>
                </a:solidFill>
              </a:defRPr>
            </a:lvl1p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2020  Charity No 1106864 / Scottish Charity SCO48291</a:t>
            </a:r>
          </a:p>
        </p:txBody>
      </p:sp>
      <p:sp>
        <p:nvSpPr>
          <p:cNvPr id="10" name="Content Placeholder 2"/>
          <p:cNvSpPr>
            <a:spLocks noGrp="1"/>
          </p:cNvSpPr>
          <p:nvPr>
            <p:ph idx="13" hasCustomPrompt="1"/>
          </p:nvPr>
        </p:nvSpPr>
        <p:spPr>
          <a:xfrm>
            <a:off x="45720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sp>
        <p:nvSpPr>
          <p:cNvPr id="11" name="Content Placeholder 2"/>
          <p:cNvSpPr>
            <a:spLocks noGrp="1"/>
          </p:cNvSpPr>
          <p:nvPr>
            <p:ph idx="16" hasCustomPrompt="1"/>
          </p:nvPr>
        </p:nvSpPr>
        <p:spPr>
          <a:xfrm>
            <a:off x="4572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dirty="0"/>
              <a:t>© SafeLives 2016</a:t>
            </a:r>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2135200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dirty="0"/>
              <a:t>© SafeLives 2016</a:t>
            </a:r>
          </a:p>
        </p:txBody>
      </p:sp>
    </p:spTree>
    <p:extLst>
      <p:ext uri="{BB962C8B-B14F-4D97-AF65-F5344CB8AC3E}">
        <p14:creationId xmlns:p14="http://schemas.microsoft.com/office/powerpoint/2010/main" val="3274480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ject + Descri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2743200" cy="4648200"/>
          </a:xfrm>
        </p:spPr>
        <p:txBody>
          <a:bodyPr/>
          <a:lstStyle>
            <a:lvl1pPr marL="0" indent="0">
              <a:buNone/>
              <a:defRPr>
                <a:solidFill>
                  <a:schemeClr val="tx1">
                    <a:lumMod val="50000"/>
                  </a:schemeClr>
                </a:solidFill>
              </a:defRPr>
            </a:lvl1pPr>
            <a:lvl2pPr marL="0" indent="0">
              <a:defRPr/>
            </a:lvl2pPr>
            <a:lvl3pPr marL="0" indent="0">
              <a:defRPr/>
            </a:lvl3pPr>
            <a:lvl4pPr marL="0" indent="0">
              <a:defRPr/>
            </a:lvl4pPr>
            <a:lvl5pPr marL="0" indent="0">
              <a:defRPr/>
            </a:lvl5pPr>
          </a:lstStyle>
          <a:p>
            <a:pPr lvl="0"/>
            <a:r>
              <a:rPr lang="en-US"/>
              <a:t>Edit Master text styles</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solidFill>
                  <a:schemeClr val="tx1">
                    <a:lumMod val="50000"/>
                  </a:schemeClr>
                </a:solidFill>
              </a:defRPr>
            </a:lvl1pPr>
          </a:lstStyle>
          <a:p>
            <a:pPr>
              <a:defRPr/>
            </a:pPr>
            <a:r>
              <a:rPr lang="en-US" dirty="0"/>
              <a:t>© SafeLives 2016</a:t>
            </a:r>
          </a:p>
        </p:txBody>
      </p:sp>
      <p:sp>
        <p:nvSpPr>
          <p:cNvPr id="7" name="Content Placeholder 2"/>
          <p:cNvSpPr>
            <a:spLocks noGrp="1"/>
          </p:cNvSpPr>
          <p:nvPr>
            <p:ph idx="13" hasCustomPrompt="1"/>
          </p:nvPr>
        </p:nvSpPr>
        <p:spPr>
          <a:xfrm>
            <a:off x="3200400" y="1143000"/>
            <a:ext cx="5486400" cy="5334000"/>
          </a:xfrm>
        </p:spPr>
        <p:txBody>
          <a:bodyPr/>
          <a:lstStyle>
            <a:lvl1pPr marL="0" indent="0">
              <a:buNone/>
              <a:defRPr>
                <a:solidFill>
                  <a:schemeClr val="tx1">
                    <a:lumMod val="50000"/>
                  </a:schemeClr>
                </a:solidFill>
              </a:defRPr>
            </a:lvl1pPr>
          </a:lstStyle>
          <a:p>
            <a:pPr lvl="0"/>
            <a:r>
              <a:rPr lang="en-GB" dirty="0"/>
              <a:t>Click to add object</a:t>
            </a:r>
            <a:endParaRPr lang="en-US" dirty="0"/>
          </a:p>
        </p:txBody>
      </p:sp>
      <p:sp>
        <p:nvSpPr>
          <p:cNvPr id="8" name="Text Placeholder 2"/>
          <p:cNvSpPr>
            <a:spLocks noGrp="1"/>
          </p:cNvSpPr>
          <p:nvPr>
            <p:ph type="body" idx="14"/>
          </p:nvPr>
        </p:nvSpPr>
        <p:spPr>
          <a:xfrm>
            <a:off x="457200" y="1143000"/>
            <a:ext cx="2743200" cy="685800"/>
          </a:xfrm>
        </p:spPr>
        <p:txBody>
          <a:bodyPr anchor="t" anchorCtr="0"/>
          <a:lstStyle>
            <a:lvl1pPr marL="0" indent="0">
              <a:buNone/>
              <a:defRPr sz="20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1730451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bject + short descri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5638800"/>
            <a:ext cx="5486400" cy="304800"/>
          </a:xfrm>
        </p:spPr>
        <p:txBody>
          <a:bodyPr/>
          <a:lstStyle>
            <a:lvl1pPr marL="0" indent="0">
              <a:buNone/>
              <a:defRPr baseline="0">
                <a:solidFill>
                  <a:schemeClr val="tx1">
                    <a:lumMod val="50000"/>
                  </a:schemeClr>
                </a:solidFill>
              </a:defRPr>
            </a:lvl1pPr>
            <a:lvl2pPr marL="0" indent="0">
              <a:defRPr/>
            </a:lvl2pPr>
            <a:lvl3pPr marL="0" indent="0">
              <a:defRPr/>
            </a:lvl3pPr>
            <a:lvl4pPr marL="0" indent="0">
              <a:defRPr/>
            </a:lvl4pPr>
            <a:lvl5pPr marL="0" indent="0">
              <a:defRPr/>
            </a:lvl5pPr>
          </a:lstStyle>
          <a:p>
            <a:pPr lvl="0"/>
            <a:r>
              <a:rPr lang="en-US"/>
              <a:t>Edit Master text styles</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solidFill>
                  <a:schemeClr val="tx1">
                    <a:lumMod val="50000"/>
                  </a:schemeClr>
                </a:solidFill>
              </a:defRPr>
            </a:lvl1pPr>
          </a:lstStyle>
          <a:p>
            <a:pPr>
              <a:defRPr/>
            </a:pPr>
            <a:r>
              <a:rPr lang="en-US" dirty="0"/>
              <a:t>© SafeLives 2016</a:t>
            </a:r>
          </a:p>
        </p:txBody>
      </p:sp>
      <p:sp>
        <p:nvSpPr>
          <p:cNvPr id="7" name="Content Placeholder 2"/>
          <p:cNvSpPr>
            <a:spLocks noGrp="1"/>
          </p:cNvSpPr>
          <p:nvPr>
            <p:ph idx="13" hasCustomPrompt="1"/>
          </p:nvPr>
        </p:nvSpPr>
        <p:spPr>
          <a:xfrm>
            <a:off x="1828800" y="1143000"/>
            <a:ext cx="5486400" cy="4114800"/>
          </a:xfrm>
        </p:spPr>
        <p:txBody>
          <a:bodyPr/>
          <a:lstStyle>
            <a:lvl1pPr marL="0" indent="0">
              <a:buNone/>
              <a:defRPr baseline="0">
                <a:solidFill>
                  <a:schemeClr val="tx1">
                    <a:lumMod val="50000"/>
                  </a:schemeClr>
                </a:solidFill>
              </a:defRPr>
            </a:lvl1pPr>
          </a:lstStyle>
          <a:p>
            <a:pPr lvl="0"/>
            <a:r>
              <a:rPr lang="en-GB" dirty="0"/>
              <a:t>Click to add object</a:t>
            </a:r>
            <a:endParaRPr lang="en-US" dirty="0"/>
          </a:p>
        </p:txBody>
      </p:sp>
      <p:sp>
        <p:nvSpPr>
          <p:cNvPr id="8" name="Text Placeholder 2"/>
          <p:cNvSpPr>
            <a:spLocks noGrp="1"/>
          </p:cNvSpPr>
          <p:nvPr>
            <p:ph type="body" idx="14"/>
          </p:nvPr>
        </p:nvSpPr>
        <p:spPr>
          <a:xfrm>
            <a:off x="1828800" y="5257800"/>
            <a:ext cx="5486400" cy="381000"/>
          </a:xfrm>
        </p:spPr>
        <p:txBody>
          <a:bodyPr anchor="t" anchorCtr="0"/>
          <a:lstStyle>
            <a:lvl1pPr marL="0" indent="0">
              <a:buNone/>
              <a:defRPr sz="20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extLst>
      <p:ext uri="{BB962C8B-B14F-4D97-AF65-F5344CB8AC3E}">
        <p14:creationId xmlns:p14="http://schemas.microsoft.com/office/powerpoint/2010/main" val="326794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objects compared to each other">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lvl1pPr>
              <a:defRPr>
                <a:solidFill>
                  <a:schemeClr val="tx2"/>
                </a:solidFill>
              </a:defRPr>
            </a:lvl1p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2020  Charity No 1106864 / Scottish Charity SCO48291</a:t>
            </a:r>
          </a:p>
        </p:txBody>
      </p:sp>
      <p:sp>
        <p:nvSpPr>
          <p:cNvPr id="8" name="Text Placeholder 2"/>
          <p:cNvSpPr>
            <a:spLocks noGrp="1"/>
          </p:cNvSpPr>
          <p:nvPr>
            <p:ph type="body" idx="14"/>
          </p:nvPr>
        </p:nvSpPr>
        <p:spPr>
          <a:xfrm>
            <a:off x="457200" y="1143000"/>
            <a:ext cx="4114800" cy="6858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p:cNvSpPr>
            <a:spLocks noGrp="1"/>
          </p:cNvSpPr>
          <p:nvPr>
            <p:ph type="body" idx="15"/>
          </p:nvPr>
        </p:nvSpPr>
        <p:spPr>
          <a:xfrm>
            <a:off x="4572000" y="1143000"/>
            <a:ext cx="4114800" cy="6858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p:cNvSpPr>
            <a:spLocks noGrp="1"/>
          </p:cNvSpPr>
          <p:nvPr>
            <p:ph idx="13" hasCustomPrompt="1"/>
          </p:nvPr>
        </p:nvSpPr>
        <p:spPr>
          <a:xfrm>
            <a:off x="45720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sp>
        <p:nvSpPr>
          <p:cNvPr id="14" name="Content Placeholder 2"/>
          <p:cNvSpPr>
            <a:spLocks noGrp="1"/>
          </p:cNvSpPr>
          <p:nvPr>
            <p:ph idx="16" hasCustomPrompt="1"/>
          </p:nvPr>
        </p:nvSpPr>
        <p:spPr>
          <a:xfrm>
            <a:off x="457200" y="1828800"/>
            <a:ext cx="4114800" cy="4114800"/>
          </a:xfrm>
        </p:spPr>
        <p:txBody>
          <a:bodyPr/>
          <a:lstStyle>
            <a:lvl1pPr marL="0" indent="0">
              <a:buNone/>
              <a:defRPr>
                <a:solidFill>
                  <a:schemeClr val="tx1">
                    <a:lumMod val="50000"/>
                  </a:schemeClr>
                </a:solidFill>
              </a:defRPr>
            </a:lvl1pPr>
          </a:lstStyle>
          <a:p>
            <a:pPr lvl="0"/>
            <a:r>
              <a:rPr lang="en-GB"/>
              <a:t>Click to add object</a:t>
            </a:r>
            <a:endParaRPr lang="en-US"/>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 SafeLives 2020  Charity No 1106864 / Scottish Charity SCO48291</a:t>
            </a:r>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 SafeLives 2020  Charity No 1106864 / Scottish Charity SCO48291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 Descri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2743200" cy="4648200"/>
          </a:xfrm>
        </p:spPr>
        <p:txBody>
          <a:bodyPr/>
          <a:lstStyle>
            <a:lvl1pPr marL="0" indent="0">
              <a:buNone/>
              <a:defRPr>
                <a:solidFill>
                  <a:schemeClr val="tx1">
                    <a:lumMod val="50000"/>
                  </a:schemeClr>
                </a:solidFill>
              </a:defRPr>
            </a:lvl1pPr>
            <a:lvl2pPr marL="0" indent="0">
              <a:defRPr/>
            </a:lvl2pPr>
            <a:lvl3pPr marL="0" indent="0">
              <a:defRPr/>
            </a:lvl3pPr>
            <a:lvl4pPr marL="0" indent="0">
              <a:defRPr/>
            </a:lvl4pPr>
            <a:lvl5pPr marL="0" indent="0">
              <a:defRPr/>
            </a:lvl5pPr>
          </a:lstStyle>
          <a:p>
            <a:pPr lvl="0"/>
            <a:r>
              <a:rPr lang="en-US"/>
              <a:t>Click to edit Master text styles</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solidFill>
                  <a:schemeClr val="tx1">
                    <a:lumMod val="50000"/>
                  </a:schemeClr>
                </a:solidFill>
              </a:defRPr>
            </a:lvl1pPr>
          </a:lstStyle>
          <a:p>
            <a:pPr>
              <a:defRPr/>
            </a:pPr>
            <a:r>
              <a:rPr lang="en-US"/>
              <a:t>@ SafeLives 2020  Charity No 1106864 / Scottish Charity SCO48291</a:t>
            </a:r>
          </a:p>
        </p:txBody>
      </p:sp>
      <p:sp>
        <p:nvSpPr>
          <p:cNvPr id="7" name="Content Placeholder 2"/>
          <p:cNvSpPr>
            <a:spLocks noGrp="1"/>
          </p:cNvSpPr>
          <p:nvPr>
            <p:ph idx="13" hasCustomPrompt="1"/>
          </p:nvPr>
        </p:nvSpPr>
        <p:spPr>
          <a:xfrm>
            <a:off x="3200400" y="1143000"/>
            <a:ext cx="5486400" cy="5334000"/>
          </a:xfrm>
        </p:spPr>
        <p:txBody>
          <a:bodyPr/>
          <a:lstStyle>
            <a:lvl1pPr marL="0" indent="0">
              <a:buNone/>
              <a:defRPr>
                <a:solidFill>
                  <a:schemeClr val="tx1">
                    <a:lumMod val="50000"/>
                  </a:schemeClr>
                </a:solidFill>
              </a:defRPr>
            </a:lvl1pPr>
          </a:lstStyle>
          <a:p>
            <a:pPr lvl="0"/>
            <a:r>
              <a:rPr lang="en-GB"/>
              <a:t>Click to add object</a:t>
            </a:r>
            <a:endParaRPr lang="en-US"/>
          </a:p>
        </p:txBody>
      </p:sp>
      <p:sp>
        <p:nvSpPr>
          <p:cNvPr id="8" name="Text Placeholder 2"/>
          <p:cNvSpPr>
            <a:spLocks noGrp="1"/>
          </p:cNvSpPr>
          <p:nvPr>
            <p:ph type="body" idx="14"/>
          </p:nvPr>
        </p:nvSpPr>
        <p:spPr>
          <a:xfrm>
            <a:off x="457200" y="1143000"/>
            <a:ext cx="2743200" cy="685800"/>
          </a:xfrm>
        </p:spPr>
        <p:txBody>
          <a:bodyPr anchor="t" anchorCtr="0"/>
          <a:lstStyle>
            <a:lvl1pPr marL="0" indent="0">
              <a:buNone/>
              <a:defRPr sz="20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 short descri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5638800"/>
            <a:ext cx="5486400" cy="304800"/>
          </a:xfrm>
        </p:spPr>
        <p:txBody>
          <a:bodyPr/>
          <a:lstStyle>
            <a:lvl1pPr marL="0" indent="0">
              <a:buNone/>
              <a:defRPr baseline="0">
                <a:solidFill>
                  <a:schemeClr val="tx1">
                    <a:lumMod val="50000"/>
                  </a:schemeClr>
                </a:solidFill>
              </a:defRPr>
            </a:lvl1pPr>
            <a:lvl2pPr marL="0" indent="0">
              <a:defRPr/>
            </a:lvl2pPr>
            <a:lvl3pPr marL="0" indent="0">
              <a:defRPr/>
            </a:lvl3pPr>
            <a:lvl4pPr marL="0" indent="0">
              <a:defRPr/>
            </a:lvl4pPr>
            <a:lvl5pPr marL="0" indent="0">
              <a:defRPr/>
            </a:lvl5pPr>
          </a:lstStyle>
          <a:p>
            <a:pPr lvl="0"/>
            <a:r>
              <a:rPr lang="en-US"/>
              <a:t>Click to edit Master text styles</a:t>
            </a:r>
          </a:p>
        </p:txBody>
      </p:sp>
      <p:sp>
        <p:nvSpPr>
          <p:cNvPr id="9" name="Vertical Title 8"/>
          <p:cNvSpPr>
            <a:spLocks noGrp="1"/>
          </p:cNvSpPr>
          <p:nvPr>
            <p:ph type="title"/>
          </p:nvPr>
        </p:nvSpPr>
        <p:spPr>
          <a:xfrm>
            <a:off x="457200" y="457200"/>
            <a:ext cx="82296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solidFill>
                  <a:schemeClr val="tx1">
                    <a:lumMod val="50000"/>
                  </a:schemeClr>
                </a:solidFill>
              </a:defRPr>
            </a:lvl1pPr>
          </a:lstStyle>
          <a:p>
            <a:pPr>
              <a:defRPr/>
            </a:pPr>
            <a:r>
              <a:rPr lang="en-US"/>
              <a:t>@ SafeLives 2020  Charity No 1106864 / Scottish Charity SCO48291</a:t>
            </a:r>
          </a:p>
        </p:txBody>
      </p:sp>
      <p:sp>
        <p:nvSpPr>
          <p:cNvPr id="7" name="Content Placeholder 2"/>
          <p:cNvSpPr>
            <a:spLocks noGrp="1"/>
          </p:cNvSpPr>
          <p:nvPr>
            <p:ph idx="13" hasCustomPrompt="1"/>
          </p:nvPr>
        </p:nvSpPr>
        <p:spPr>
          <a:xfrm>
            <a:off x="1828800" y="1143000"/>
            <a:ext cx="5486400" cy="4114800"/>
          </a:xfrm>
        </p:spPr>
        <p:txBody>
          <a:bodyPr/>
          <a:lstStyle>
            <a:lvl1pPr marL="0" indent="0">
              <a:buNone/>
              <a:defRPr baseline="0">
                <a:solidFill>
                  <a:schemeClr val="tx1">
                    <a:lumMod val="50000"/>
                  </a:schemeClr>
                </a:solidFill>
              </a:defRPr>
            </a:lvl1pPr>
          </a:lstStyle>
          <a:p>
            <a:pPr lvl="0"/>
            <a:r>
              <a:rPr lang="en-GB"/>
              <a:t>Click to add object</a:t>
            </a:r>
            <a:endParaRPr lang="en-US"/>
          </a:p>
        </p:txBody>
      </p:sp>
      <p:sp>
        <p:nvSpPr>
          <p:cNvPr id="8" name="Text Placeholder 2"/>
          <p:cNvSpPr>
            <a:spLocks noGrp="1"/>
          </p:cNvSpPr>
          <p:nvPr>
            <p:ph type="body" idx="14"/>
          </p:nvPr>
        </p:nvSpPr>
        <p:spPr>
          <a:xfrm>
            <a:off x="1828800" y="5257800"/>
            <a:ext cx="5486400" cy="381000"/>
          </a:xfrm>
        </p:spPr>
        <p:txBody>
          <a:bodyPr anchor="t" anchorCtr="0"/>
          <a:lstStyle>
            <a:lvl1pPr marL="0" indent="0">
              <a:buNone/>
              <a:defRPr sz="20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7480"/>
            <a:ext cx="7543800" cy="1371600"/>
          </a:xfrm>
        </p:spPr>
        <p:txBody>
          <a:bodyPr/>
          <a:lstStyle>
            <a:lvl1pPr>
              <a:lnSpc>
                <a:spcPts val="5000"/>
              </a:lnSpc>
              <a:defRPr sz="4800">
                <a:solidFill>
                  <a:schemeClr val="accent2"/>
                </a:solidFill>
              </a:defRPr>
            </a:lvl1pPr>
          </a:lstStyle>
          <a:p>
            <a:r>
              <a:rPr lang="en-US"/>
              <a:t>Click to edit Master title style</a:t>
            </a:r>
          </a:p>
        </p:txBody>
      </p:sp>
      <p:sp>
        <p:nvSpPr>
          <p:cNvPr id="49" name="Rectangle 3"/>
          <p:cNvSpPr>
            <a:spLocks noGrp="1" noChangeArrowheads="1"/>
          </p:cNvSpPr>
          <p:nvPr>
            <p:ph type="subTitle" idx="1"/>
          </p:nvPr>
        </p:nvSpPr>
        <p:spPr>
          <a:xfrm>
            <a:off x="1143000" y="4183360"/>
            <a:ext cx="7543800" cy="685800"/>
          </a:xfrm>
        </p:spPr>
        <p:txBody>
          <a:bodyPr/>
          <a:lstStyle>
            <a:lvl1pPr marL="0" indent="0">
              <a:lnSpc>
                <a:spcPts val="4000"/>
              </a:lnSpc>
              <a:spcBef>
                <a:spcPct val="0"/>
              </a:spcBef>
              <a:buFont typeface="Times" pitchFamily="6" charset="0"/>
              <a:buNone/>
              <a:defRPr sz="3200" b="1">
                <a:solidFill>
                  <a:schemeClr val="tx2"/>
                </a:solidFill>
              </a:defRPr>
            </a:lvl1pPr>
          </a:lstStyle>
          <a:p>
            <a:r>
              <a:rPr lang="en-US"/>
              <a:t>Click to edit Master subtitle style</a:t>
            </a:r>
          </a:p>
        </p:txBody>
      </p:sp>
      <p:sp>
        <p:nvSpPr>
          <p:cNvPr id="5" name="Footer Placeholder 2"/>
          <p:cNvSpPr>
            <a:spLocks noGrp="1"/>
          </p:cNvSpPr>
          <p:nvPr>
            <p:ph type="ftr" sz="quarter" idx="10"/>
          </p:nvPr>
        </p:nvSpPr>
        <p:spPr/>
        <p:txBody>
          <a:bodyPr/>
          <a:lstStyle>
            <a:lvl1pPr>
              <a:defRPr/>
            </a:lvl1pPr>
          </a:lstStyle>
          <a:p>
            <a:pPr>
              <a:defRPr/>
            </a:pPr>
            <a:r>
              <a:rPr lang="en-US"/>
              <a:t>@ SafeLives 2020  Charity No 1106864 / Scottish Charity SCO48291</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99" y="472701"/>
            <a:ext cx="2885205" cy="1444131"/>
          </a:xfrm>
          <a:prstGeom prst="rect">
            <a:avLst/>
          </a:prstGeom>
        </p:spPr>
      </p:pic>
    </p:spTree>
    <p:extLst>
      <p:ext uri="{BB962C8B-B14F-4D97-AF65-F5344CB8AC3E}">
        <p14:creationId xmlns:p14="http://schemas.microsoft.com/office/powerpoint/2010/main" val="324715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828800"/>
            <a:ext cx="82296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ftr" sz="quarter" idx="3"/>
          </p:nvPr>
        </p:nvSpPr>
        <p:spPr bwMode="auto">
          <a:xfrm>
            <a:off x="457200" y="6629400"/>
            <a:ext cx="4114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dirty="0" smtClean="0">
                <a:solidFill>
                  <a:schemeClr val="tx1">
                    <a:lumMod val="50000"/>
                  </a:schemeClr>
                </a:solidFill>
                <a:latin typeface="Arial" pitchFamily="-108" charset="0"/>
              </a:defRPr>
            </a:lvl1pPr>
          </a:lstStyle>
          <a:p>
            <a:pPr>
              <a:defRPr/>
            </a:pPr>
            <a:r>
              <a:rPr lang="en-US"/>
              <a:t>@ SafeLives 2020  Charity No 1106864 / Scottish Charity SCO48291</a:t>
            </a:r>
          </a:p>
        </p:txBody>
      </p:sp>
      <p:sp>
        <p:nvSpPr>
          <p:cNvPr id="1034" name="Rectangle 10"/>
          <p:cNvSpPr>
            <a:spLocks noChangeArrowheads="1"/>
          </p:cNvSpPr>
          <p:nvPr/>
        </p:nvSpPr>
        <p:spPr bwMode="auto">
          <a:xfrm>
            <a:off x="7315200" y="6629400"/>
            <a:ext cx="1371600" cy="228600"/>
          </a:xfrm>
          <a:prstGeom prst="rect">
            <a:avLst/>
          </a:prstGeom>
          <a:noFill/>
          <a:ln w="9525">
            <a:noFill/>
            <a:miter lim="800000"/>
            <a:headEnd/>
            <a:tailEnd/>
          </a:ln>
          <a:effectLst/>
        </p:spPr>
        <p:txBody>
          <a:bodyPr lIns="0" tIns="0" rIns="0" bIns="0">
            <a:prstTxWarp prst="textNoShape">
              <a:avLst/>
            </a:prstTxWarp>
          </a:bodyPr>
          <a:lstStyle/>
          <a:p>
            <a:pPr algn="r">
              <a:defRPr/>
            </a:pPr>
            <a:fld id="{F7AB60F9-FDF6-EE40-9E5C-7FD6D43A03A8}" type="slidenum">
              <a:rPr lang="en-US" sz="800">
                <a:solidFill>
                  <a:srgbClr val="808285"/>
                </a:solidFill>
                <a:latin typeface="Arial" pitchFamily="-108" charset="0"/>
              </a:rPr>
              <a:pPr algn="r">
                <a:defRPr/>
              </a:pPr>
              <a:t>‹#›</a:t>
            </a:fld>
            <a:endParaRPr lang="en-US" sz="800">
              <a:solidFill>
                <a:srgbClr val="808285"/>
              </a:solidFill>
              <a:latin typeface="Arial" pitchFamily="-108" charset="0"/>
            </a:endParaRPr>
          </a:p>
        </p:txBody>
      </p:sp>
    </p:spTree>
  </p:cSld>
  <p:clrMap bg1="lt1" tx1="dk1" bg2="lt2" tx2="dk2" accent1="accent1" accent2="accent2" accent3="accent3" accent4="accent4" accent5="accent5" accent6="accent6" hlink="hlink" folHlink="folHlink"/>
  <p:sldLayoutIdLst>
    <p:sldLayoutId id="2147484617" r:id="rId1"/>
    <p:sldLayoutId id="2147484618" r:id="rId2"/>
    <p:sldLayoutId id="2147484614" r:id="rId3"/>
    <p:sldLayoutId id="2147484631" r:id="rId4"/>
    <p:sldLayoutId id="2147484632" r:id="rId5"/>
    <p:sldLayoutId id="2147484634" r:id="rId6"/>
    <p:sldLayoutId id="2147484633" r:id="rId7"/>
    <p:sldLayoutId id="2147484635" r:id="rId8"/>
  </p:sldLayoutIdLst>
  <p:hf sldNum="0" hdr="0" dt="0"/>
  <p:txStyles>
    <p:titleStyle>
      <a:lvl1pPr algn="l" rtl="0" eaLnBrk="1" fontAlgn="base" hangingPunct="1">
        <a:lnSpc>
          <a:spcPts val="3000"/>
        </a:lnSpc>
        <a:spcBef>
          <a:spcPct val="0"/>
        </a:spcBef>
        <a:spcAft>
          <a:spcPct val="0"/>
        </a:spcAft>
        <a:defRPr sz="2600" b="1">
          <a:solidFill>
            <a:srgbClr val="009FDF"/>
          </a:solidFill>
          <a:latin typeface="+mj-lt"/>
          <a:ea typeface="ＭＳ Ｐゴシック" pitchFamily="6" charset="-128"/>
          <a:cs typeface="ＭＳ Ｐゴシック" pitchFamily="6" charset="-128"/>
        </a:defRPr>
      </a:lvl1pPr>
      <a:lvl2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2pPr>
      <a:lvl3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3pPr>
      <a:lvl4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4pPr>
      <a:lvl5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5pPr>
      <a:lvl6pPr marL="457200" algn="l" rtl="0" eaLnBrk="1" fontAlgn="base" hangingPunct="1">
        <a:lnSpc>
          <a:spcPts val="3000"/>
        </a:lnSpc>
        <a:spcBef>
          <a:spcPct val="0"/>
        </a:spcBef>
        <a:spcAft>
          <a:spcPct val="0"/>
        </a:spcAft>
        <a:defRPr sz="2600" b="1">
          <a:solidFill>
            <a:schemeClr val="accent1"/>
          </a:solidFill>
          <a:latin typeface="Arial" pitchFamily="6" charset="0"/>
        </a:defRPr>
      </a:lvl6pPr>
      <a:lvl7pPr marL="914400" algn="l" rtl="0" eaLnBrk="1" fontAlgn="base" hangingPunct="1">
        <a:lnSpc>
          <a:spcPts val="3000"/>
        </a:lnSpc>
        <a:spcBef>
          <a:spcPct val="0"/>
        </a:spcBef>
        <a:spcAft>
          <a:spcPct val="0"/>
        </a:spcAft>
        <a:defRPr sz="2600" b="1">
          <a:solidFill>
            <a:schemeClr val="accent1"/>
          </a:solidFill>
          <a:latin typeface="Arial" pitchFamily="6" charset="0"/>
        </a:defRPr>
      </a:lvl7pPr>
      <a:lvl8pPr marL="1371600" algn="l" rtl="0" eaLnBrk="1" fontAlgn="base" hangingPunct="1">
        <a:lnSpc>
          <a:spcPts val="3000"/>
        </a:lnSpc>
        <a:spcBef>
          <a:spcPct val="0"/>
        </a:spcBef>
        <a:spcAft>
          <a:spcPct val="0"/>
        </a:spcAft>
        <a:defRPr sz="2600" b="1">
          <a:solidFill>
            <a:schemeClr val="accent1"/>
          </a:solidFill>
          <a:latin typeface="Arial" pitchFamily="6" charset="0"/>
        </a:defRPr>
      </a:lvl8pPr>
      <a:lvl9pPr marL="1828800" algn="l" rtl="0" eaLnBrk="1" fontAlgn="base" hangingPunct="1">
        <a:lnSpc>
          <a:spcPts val="3000"/>
        </a:lnSpc>
        <a:spcBef>
          <a:spcPct val="0"/>
        </a:spcBef>
        <a:spcAft>
          <a:spcPct val="0"/>
        </a:spcAft>
        <a:defRPr sz="2600" b="1">
          <a:solidFill>
            <a:schemeClr val="accent1"/>
          </a:solidFill>
          <a:latin typeface="Arial" pitchFamily="6" charset="0"/>
        </a:defRPr>
      </a:lvl9pPr>
    </p:titleStyle>
    <p:bodyStyle>
      <a:lvl1pPr marL="254000" indent="-254000" algn="l" rtl="0" eaLnBrk="1" fontAlgn="base" hangingPunct="1">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lumMod val="50000"/>
            </a:schemeClr>
          </a:solidFill>
          <a:latin typeface="+mn-lt"/>
          <a:ea typeface="ＭＳ Ｐゴシック" pitchFamily="6" charset="-128"/>
          <a:cs typeface="ＭＳ Ｐゴシック" pitchFamily="6" charset="-128"/>
        </a:defRPr>
      </a:lvl1pPr>
      <a:lvl2pPr marL="685800" indent="-241300" algn="l" rtl="0" eaLnBrk="1" fontAlgn="base" hangingPunct="1">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lumMod val="50000"/>
            </a:schemeClr>
          </a:solidFill>
          <a:latin typeface="+mn-lt"/>
          <a:ea typeface="ＭＳ Ｐゴシック" pitchFamily="6" charset="-128"/>
        </a:defRPr>
      </a:lvl2pPr>
      <a:lvl3pPr marL="1136650" indent="-168275"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lumMod val="50000"/>
            </a:schemeClr>
          </a:solidFill>
          <a:latin typeface="+mn-lt"/>
          <a:ea typeface="ＭＳ Ｐゴシック" pitchFamily="6" charset="-128"/>
        </a:defRPr>
      </a:lvl3pPr>
      <a:lvl4pPr marL="1604963" indent="-261938"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lumMod val="50000"/>
            </a:schemeClr>
          </a:solidFill>
          <a:latin typeface="+mn-lt"/>
          <a:ea typeface="ＭＳ Ｐゴシック" pitchFamily="6" charset="-128"/>
        </a:defRPr>
      </a:lvl4pPr>
      <a:lvl5pPr marL="1973263" indent="-177800"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lumMod val="50000"/>
            </a:schemeClr>
          </a:solidFill>
          <a:latin typeface="+mn-lt"/>
          <a:ea typeface="ＭＳ Ｐゴシック" pitchFamily="6" charset="-128"/>
        </a:defRPr>
      </a:lvl5pPr>
      <a:lvl6pPr marL="24304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828800"/>
            <a:ext cx="82296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ftr" sz="quarter" idx="3"/>
          </p:nvPr>
        </p:nvSpPr>
        <p:spPr bwMode="auto">
          <a:xfrm>
            <a:off x="457200" y="6629400"/>
            <a:ext cx="4114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dirty="0" smtClean="0">
                <a:solidFill>
                  <a:schemeClr val="tx1">
                    <a:lumMod val="50000"/>
                  </a:schemeClr>
                </a:solidFill>
                <a:latin typeface="Arial" pitchFamily="-108" charset="0"/>
              </a:defRPr>
            </a:lvl1pPr>
          </a:lstStyle>
          <a:p>
            <a:pPr>
              <a:defRPr/>
            </a:pPr>
            <a:r>
              <a:rPr lang="en-US"/>
              <a:t>@ SafeLives 2020  Charity No 1106864 / Scottish Charity SCO48291</a:t>
            </a:r>
          </a:p>
        </p:txBody>
      </p:sp>
      <p:sp>
        <p:nvSpPr>
          <p:cNvPr id="1034" name="Rectangle 10"/>
          <p:cNvSpPr>
            <a:spLocks noChangeArrowheads="1"/>
          </p:cNvSpPr>
          <p:nvPr/>
        </p:nvSpPr>
        <p:spPr bwMode="auto">
          <a:xfrm>
            <a:off x="7315200" y="6629400"/>
            <a:ext cx="1371600" cy="228600"/>
          </a:xfrm>
          <a:prstGeom prst="rect">
            <a:avLst/>
          </a:prstGeom>
          <a:noFill/>
          <a:ln w="9525">
            <a:noFill/>
            <a:miter lim="800000"/>
            <a:headEnd/>
            <a:tailEnd/>
          </a:ln>
          <a:effectLst/>
        </p:spPr>
        <p:txBody>
          <a:bodyPr lIns="0" tIns="0" rIns="0" bIns="0">
            <a:prstTxWarp prst="textNoShape">
              <a:avLst/>
            </a:prstTxWarp>
          </a:bodyPr>
          <a:lstStyle/>
          <a:p>
            <a:pPr algn="r">
              <a:defRPr/>
            </a:pPr>
            <a:fld id="{F7AB60F9-FDF6-EE40-9E5C-7FD6D43A03A8}" type="slidenum">
              <a:rPr lang="en-US" sz="800">
                <a:solidFill>
                  <a:srgbClr val="808285"/>
                </a:solidFill>
                <a:latin typeface="Arial" pitchFamily="-108" charset="0"/>
              </a:rPr>
              <a:pPr algn="r">
                <a:defRPr/>
              </a:pPr>
              <a:t>‹#›</a:t>
            </a:fld>
            <a:endParaRPr lang="en-US" sz="800">
              <a:solidFill>
                <a:srgbClr val="808285"/>
              </a:solidFill>
              <a:latin typeface="Arial" pitchFamily="-108" charset="0"/>
            </a:endParaRPr>
          </a:p>
        </p:txBody>
      </p:sp>
    </p:spTree>
    <p:extLst>
      <p:ext uri="{BB962C8B-B14F-4D97-AF65-F5344CB8AC3E}">
        <p14:creationId xmlns:p14="http://schemas.microsoft.com/office/powerpoint/2010/main" val="2236537595"/>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Lst>
  <p:hf sldNum="0" hdr="0" dt="0"/>
  <p:txStyles>
    <p:titleStyle>
      <a:lvl1pPr algn="l" rtl="0" eaLnBrk="1" fontAlgn="base" hangingPunct="1">
        <a:lnSpc>
          <a:spcPts val="3000"/>
        </a:lnSpc>
        <a:spcBef>
          <a:spcPct val="0"/>
        </a:spcBef>
        <a:spcAft>
          <a:spcPct val="0"/>
        </a:spcAft>
        <a:defRPr sz="2600" b="1">
          <a:solidFill>
            <a:srgbClr val="009FDF"/>
          </a:solidFill>
          <a:latin typeface="+mj-lt"/>
          <a:ea typeface="ＭＳ Ｐゴシック" pitchFamily="6" charset="-128"/>
          <a:cs typeface="ＭＳ Ｐゴシック" pitchFamily="6" charset="-128"/>
        </a:defRPr>
      </a:lvl1pPr>
      <a:lvl2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2pPr>
      <a:lvl3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3pPr>
      <a:lvl4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4pPr>
      <a:lvl5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5pPr>
      <a:lvl6pPr marL="457200" algn="l" rtl="0" eaLnBrk="1" fontAlgn="base" hangingPunct="1">
        <a:lnSpc>
          <a:spcPts val="3000"/>
        </a:lnSpc>
        <a:spcBef>
          <a:spcPct val="0"/>
        </a:spcBef>
        <a:spcAft>
          <a:spcPct val="0"/>
        </a:spcAft>
        <a:defRPr sz="2600" b="1">
          <a:solidFill>
            <a:schemeClr val="accent1"/>
          </a:solidFill>
          <a:latin typeface="Arial" pitchFamily="6" charset="0"/>
        </a:defRPr>
      </a:lvl6pPr>
      <a:lvl7pPr marL="914400" algn="l" rtl="0" eaLnBrk="1" fontAlgn="base" hangingPunct="1">
        <a:lnSpc>
          <a:spcPts val="3000"/>
        </a:lnSpc>
        <a:spcBef>
          <a:spcPct val="0"/>
        </a:spcBef>
        <a:spcAft>
          <a:spcPct val="0"/>
        </a:spcAft>
        <a:defRPr sz="2600" b="1">
          <a:solidFill>
            <a:schemeClr val="accent1"/>
          </a:solidFill>
          <a:latin typeface="Arial" pitchFamily="6" charset="0"/>
        </a:defRPr>
      </a:lvl7pPr>
      <a:lvl8pPr marL="1371600" algn="l" rtl="0" eaLnBrk="1" fontAlgn="base" hangingPunct="1">
        <a:lnSpc>
          <a:spcPts val="3000"/>
        </a:lnSpc>
        <a:spcBef>
          <a:spcPct val="0"/>
        </a:spcBef>
        <a:spcAft>
          <a:spcPct val="0"/>
        </a:spcAft>
        <a:defRPr sz="2600" b="1">
          <a:solidFill>
            <a:schemeClr val="accent1"/>
          </a:solidFill>
          <a:latin typeface="Arial" pitchFamily="6" charset="0"/>
        </a:defRPr>
      </a:lvl8pPr>
      <a:lvl9pPr marL="1828800" algn="l" rtl="0" eaLnBrk="1" fontAlgn="base" hangingPunct="1">
        <a:lnSpc>
          <a:spcPts val="3000"/>
        </a:lnSpc>
        <a:spcBef>
          <a:spcPct val="0"/>
        </a:spcBef>
        <a:spcAft>
          <a:spcPct val="0"/>
        </a:spcAft>
        <a:defRPr sz="2600" b="1">
          <a:solidFill>
            <a:schemeClr val="accent1"/>
          </a:solidFill>
          <a:latin typeface="Arial" pitchFamily="6" charset="0"/>
        </a:defRPr>
      </a:lvl9pPr>
    </p:titleStyle>
    <p:bodyStyle>
      <a:lvl1pPr marL="254000" indent="-254000" algn="l" rtl="0" eaLnBrk="1" fontAlgn="base" hangingPunct="1">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lumMod val="50000"/>
            </a:schemeClr>
          </a:solidFill>
          <a:latin typeface="+mn-lt"/>
          <a:ea typeface="ＭＳ Ｐゴシック" pitchFamily="6" charset="-128"/>
          <a:cs typeface="ＭＳ Ｐゴシック" pitchFamily="6" charset="-128"/>
        </a:defRPr>
      </a:lvl1pPr>
      <a:lvl2pPr marL="685800" indent="-241300" algn="l" rtl="0" eaLnBrk="1" fontAlgn="base" hangingPunct="1">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lumMod val="50000"/>
            </a:schemeClr>
          </a:solidFill>
          <a:latin typeface="+mn-lt"/>
          <a:ea typeface="ＭＳ Ｐゴシック" pitchFamily="6" charset="-128"/>
        </a:defRPr>
      </a:lvl2pPr>
      <a:lvl3pPr marL="1136650" indent="-168275"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lumMod val="50000"/>
            </a:schemeClr>
          </a:solidFill>
          <a:latin typeface="+mn-lt"/>
          <a:ea typeface="ＭＳ Ｐゴシック" pitchFamily="6" charset="-128"/>
        </a:defRPr>
      </a:lvl3pPr>
      <a:lvl4pPr marL="1604963" indent="-261938"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lumMod val="50000"/>
            </a:schemeClr>
          </a:solidFill>
          <a:latin typeface="+mn-lt"/>
          <a:ea typeface="ＭＳ Ｐゴシック" pitchFamily="6" charset="-128"/>
        </a:defRPr>
      </a:lvl4pPr>
      <a:lvl5pPr marL="1973263" indent="-177800"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lumMod val="50000"/>
            </a:schemeClr>
          </a:solidFill>
          <a:latin typeface="+mn-lt"/>
          <a:ea typeface="ＭＳ Ｐゴシック" pitchFamily="6" charset="-128"/>
        </a:defRPr>
      </a:lvl5pPr>
      <a:lvl6pPr marL="24304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828800"/>
            <a:ext cx="82296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ftr" sz="quarter" idx="3"/>
          </p:nvPr>
        </p:nvSpPr>
        <p:spPr bwMode="auto">
          <a:xfrm>
            <a:off x="457200" y="6629400"/>
            <a:ext cx="4114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dirty="0" smtClean="0">
                <a:solidFill>
                  <a:schemeClr val="tx1">
                    <a:lumMod val="50000"/>
                  </a:schemeClr>
                </a:solidFill>
                <a:latin typeface="Arial" pitchFamily="-108" charset="0"/>
              </a:defRPr>
            </a:lvl1pPr>
          </a:lstStyle>
          <a:p>
            <a:pPr>
              <a:defRPr/>
            </a:pPr>
            <a:r>
              <a:rPr lang="en-US"/>
              <a:t>© SafeLives 2020</a:t>
            </a:r>
          </a:p>
        </p:txBody>
      </p:sp>
      <p:sp>
        <p:nvSpPr>
          <p:cNvPr id="1034" name="Rectangle 10"/>
          <p:cNvSpPr>
            <a:spLocks noChangeArrowheads="1"/>
          </p:cNvSpPr>
          <p:nvPr/>
        </p:nvSpPr>
        <p:spPr bwMode="auto">
          <a:xfrm>
            <a:off x="7315200" y="6629400"/>
            <a:ext cx="1371600" cy="228600"/>
          </a:xfrm>
          <a:prstGeom prst="rect">
            <a:avLst/>
          </a:prstGeom>
          <a:noFill/>
          <a:ln w="9525">
            <a:noFill/>
            <a:miter lim="800000"/>
            <a:headEnd/>
            <a:tailEnd/>
          </a:ln>
          <a:effectLst/>
        </p:spPr>
        <p:txBody>
          <a:bodyPr lIns="0" tIns="0" rIns="0" bIns="0">
            <a:prstTxWarp prst="textNoShape">
              <a:avLst/>
            </a:prstTxWarp>
          </a:bodyPr>
          <a:lstStyle/>
          <a:p>
            <a:pPr algn="r">
              <a:defRPr/>
            </a:pPr>
            <a:fld id="{F7AB60F9-FDF6-EE40-9E5C-7FD6D43A03A8}" type="slidenum">
              <a:rPr lang="en-US" sz="800">
                <a:solidFill>
                  <a:srgbClr val="808285"/>
                </a:solidFill>
                <a:latin typeface="Arial" pitchFamily="-108" charset="0"/>
              </a:rPr>
              <a:pPr algn="r">
                <a:defRPr/>
              </a:pPr>
              <a:t>‹#›</a:t>
            </a:fld>
            <a:endParaRPr lang="en-US" sz="800">
              <a:solidFill>
                <a:srgbClr val="808285"/>
              </a:solidFill>
              <a:latin typeface="Arial" pitchFamily="-108" charset="0"/>
            </a:endParaRPr>
          </a:p>
        </p:txBody>
      </p:sp>
    </p:spTree>
    <p:extLst>
      <p:ext uri="{BB962C8B-B14F-4D97-AF65-F5344CB8AC3E}">
        <p14:creationId xmlns:p14="http://schemas.microsoft.com/office/powerpoint/2010/main" val="634633556"/>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Lst>
  <p:hf sldNum="0" hdr="0" dt="0"/>
  <p:txStyles>
    <p:titleStyle>
      <a:lvl1pPr algn="l" rtl="0" eaLnBrk="1" fontAlgn="base" hangingPunct="1">
        <a:lnSpc>
          <a:spcPts val="3000"/>
        </a:lnSpc>
        <a:spcBef>
          <a:spcPct val="0"/>
        </a:spcBef>
        <a:spcAft>
          <a:spcPct val="0"/>
        </a:spcAft>
        <a:defRPr sz="2600" b="1">
          <a:solidFill>
            <a:srgbClr val="009FDF"/>
          </a:solidFill>
          <a:latin typeface="+mj-lt"/>
          <a:ea typeface="ＭＳ Ｐゴシック" pitchFamily="6" charset="-128"/>
          <a:cs typeface="ＭＳ Ｐゴシック" pitchFamily="6" charset="-128"/>
        </a:defRPr>
      </a:lvl1pPr>
      <a:lvl2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2pPr>
      <a:lvl3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3pPr>
      <a:lvl4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4pPr>
      <a:lvl5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5pPr>
      <a:lvl6pPr marL="457200" algn="l" rtl="0" eaLnBrk="1" fontAlgn="base" hangingPunct="1">
        <a:lnSpc>
          <a:spcPts val="3000"/>
        </a:lnSpc>
        <a:spcBef>
          <a:spcPct val="0"/>
        </a:spcBef>
        <a:spcAft>
          <a:spcPct val="0"/>
        </a:spcAft>
        <a:defRPr sz="2600" b="1">
          <a:solidFill>
            <a:schemeClr val="accent1"/>
          </a:solidFill>
          <a:latin typeface="Arial" pitchFamily="6" charset="0"/>
        </a:defRPr>
      </a:lvl6pPr>
      <a:lvl7pPr marL="914400" algn="l" rtl="0" eaLnBrk="1" fontAlgn="base" hangingPunct="1">
        <a:lnSpc>
          <a:spcPts val="3000"/>
        </a:lnSpc>
        <a:spcBef>
          <a:spcPct val="0"/>
        </a:spcBef>
        <a:spcAft>
          <a:spcPct val="0"/>
        </a:spcAft>
        <a:defRPr sz="2600" b="1">
          <a:solidFill>
            <a:schemeClr val="accent1"/>
          </a:solidFill>
          <a:latin typeface="Arial" pitchFamily="6" charset="0"/>
        </a:defRPr>
      </a:lvl7pPr>
      <a:lvl8pPr marL="1371600" algn="l" rtl="0" eaLnBrk="1" fontAlgn="base" hangingPunct="1">
        <a:lnSpc>
          <a:spcPts val="3000"/>
        </a:lnSpc>
        <a:spcBef>
          <a:spcPct val="0"/>
        </a:spcBef>
        <a:spcAft>
          <a:spcPct val="0"/>
        </a:spcAft>
        <a:defRPr sz="2600" b="1">
          <a:solidFill>
            <a:schemeClr val="accent1"/>
          </a:solidFill>
          <a:latin typeface="Arial" pitchFamily="6" charset="0"/>
        </a:defRPr>
      </a:lvl8pPr>
      <a:lvl9pPr marL="1828800" algn="l" rtl="0" eaLnBrk="1" fontAlgn="base" hangingPunct="1">
        <a:lnSpc>
          <a:spcPts val="3000"/>
        </a:lnSpc>
        <a:spcBef>
          <a:spcPct val="0"/>
        </a:spcBef>
        <a:spcAft>
          <a:spcPct val="0"/>
        </a:spcAft>
        <a:defRPr sz="2600" b="1">
          <a:solidFill>
            <a:schemeClr val="accent1"/>
          </a:solidFill>
          <a:latin typeface="Arial" pitchFamily="6" charset="0"/>
        </a:defRPr>
      </a:lvl9pPr>
    </p:titleStyle>
    <p:bodyStyle>
      <a:lvl1pPr marL="254000" indent="-254000" algn="l" rtl="0" eaLnBrk="1" fontAlgn="base" hangingPunct="1">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lumMod val="50000"/>
            </a:schemeClr>
          </a:solidFill>
          <a:latin typeface="+mn-lt"/>
          <a:ea typeface="ＭＳ Ｐゴシック" pitchFamily="6" charset="-128"/>
          <a:cs typeface="ＭＳ Ｐゴシック" pitchFamily="6" charset="-128"/>
        </a:defRPr>
      </a:lvl1pPr>
      <a:lvl2pPr marL="685800" indent="-241300" algn="l" rtl="0" eaLnBrk="1" fontAlgn="base" hangingPunct="1">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lumMod val="50000"/>
            </a:schemeClr>
          </a:solidFill>
          <a:latin typeface="+mn-lt"/>
          <a:ea typeface="ＭＳ Ｐゴシック" pitchFamily="6" charset="-128"/>
        </a:defRPr>
      </a:lvl2pPr>
      <a:lvl3pPr marL="1136650" indent="-168275"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lumMod val="50000"/>
            </a:schemeClr>
          </a:solidFill>
          <a:latin typeface="+mn-lt"/>
          <a:ea typeface="ＭＳ Ｐゴシック" pitchFamily="6" charset="-128"/>
        </a:defRPr>
      </a:lvl3pPr>
      <a:lvl4pPr marL="1604963" indent="-261938"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lumMod val="50000"/>
            </a:schemeClr>
          </a:solidFill>
          <a:latin typeface="+mn-lt"/>
          <a:ea typeface="ＭＳ Ｐゴシック" pitchFamily="6" charset="-128"/>
        </a:defRPr>
      </a:lvl4pPr>
      <a:lvl5pPr marL="1973263" indent="-177800"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lumMod val="50000"/>
            </a:schemeClr>
          </a:solidFill>
          <a:latin typeface="+mn-lt"/>
          <a:ea typeface="ＭＳ Ｐゴシック" pitchFamily="6" charset="-128"/>
        </a:defRPr>
      </a:lvl5pPr>
      <a:lvl6pPr marL="24304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828800"/>
            <a:ext cx="82296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1" name="Rectangle 7"/>
          <p:cNvSpPr>
            <a:spLocks noGrp="1" noChangeArrowheads="1"/>
          </p:cNvSpPr>
          <p:nvPr>
            <p:ph type="ftr" sz="quarter" idx="3"/>
          </p:nvPr>
        </p:nvSpPr>
        <p:spPr bwMode="auto">
          <a:xfrm>
            <a:off x="457200" y="6629400"/>
            <a:ext cx="4114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dirty="0" smtClean="0">
                <a:solidFill>
                  <a:schemeClr val="tx1">
                    <a:lumMod val="50000"/>
                  </a:schemeClr>
                </a:solidFill>
                <a:latin typeface="Arial" pitchFamily="-108" charset="0"/>
              </a:defRPr>
            </a:lvl1pPr>
          </a:lstStyle>
          <a:p>
            <a:pPr>
              <a:defRPr/>
            </a:pPr>
            <a:r>
              <a:rPr lang="en-US" dirty="0"/>
              <a:t>© SafeLives 2016</a:t>
            </a:r>
          </a:p>
        </p:txBody>
      </p:sp>
      <p:sp>
        <p:nvSpPr>
          <p:cNvPr id="1034" name="Rectangle 10"/>
          <p:cNvSpPr>
            <a:spLocks noChangeArrowheads="1"/>
          </p:cNvSpPr>
          <p:nvPr/>
        </p:nvSpPr>
        <p:spPr bwMode="auto">
          <a:xfrm>
            <a:off x="7315200" y="6629400"/>
            <a:ext cx="1371600" cy="228600"/>
          </a:xfrm>
          <a:prstGeom prst="rect">
            <a:avLst/>
          </a:prstGeom>
          <a:noFill/>
          <a:ln w="9525">
            <a:noFill/>
            <a:miter lim="800000"/>
            <a:headEnd/>
            <a:tailEnd/>
          </a:ln>
          <a:effectLst/>
        </p:spPr>
        <p:txBody>
          <a:bodyPr lIns="0" tIns="0" rIns="0" bIns="0">
            <a:prstTxWarp prst="textNoShape">
              <a:avLst/>
            </a:prstTxWarp>
          </a:bodyPr>
          <a:lstStyle/>
          <a:p>
            <a:pPr algn="r">
              <a:defRPr/>
            </a:pPr>
            <a:fld id="{F7AB60F9-FDF6-EE40-9E5C-7FD6D43A03A8}" type="slidenum">
              <a:rPr lang="en-US" sz="800">
                <a:solidFill>
                  <a:srgbClr val="808285"/>
                </a:solidFill>
                <a:latin typeface="Arial" pitchFamily="-108" charset="0"/>
              </a:rPr>
              <a:pPr algn="r">
                <a:defRPr/>
              </a:pPr>
              <a:t>‹#›</a:t>
            </a:fld>
            <a:endParaRPr lang="en-US" sz="800" dirty="0">
              <a:solidFill>
                <a:srgbClr val="808285"/>
              </a:solidFill>
              <a:latin typeface="Arial" pitchFamily="-108" charset="0"/>
            </a:endParaRPr>
          </a:p>
        </p:txBody>
      </p:sp>
    </p:spTree>
    <p:extLst>
      <p:ext uri="{BB962C8B-B14F-4D97-AF65-F5344CB8AC3E}">
        <p14:creationId xmlns:p14="http://schemas.microsoft.com/office/powerpoint/2010/main" val="2867539374"/>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Lst>
  <p:hf hdr="0" dt="0"/>
  <p:txStyles>
    <p:titleStyle>
      <a:lvl1pPr algn="l" rtl="0" eaLnBrk="1" fontAlgn="base" hangingPunct="1">
        <a:lnSpc>
          <a:spcPts val="3000"/>
        </a:lnSpc>
        <a:spcBef>
          <a:spcPct val="0"/>
        </a:spcBef>
        <a:spcAft>
          <a:spcPct val="0"/>
        </a:spcAft>
        <a:defRPr sz="2600" b="1">
          <a:solidFill>
            <a:srgbClr val="009FDF"/>
          </a:solidFill>
          <a:latin typeface="+mj-lt"/>
          <a:ea typeface="ＭＳ Ｐゴシック" pitchFamily="6" charset="-128"/>
          <a:cs typeface="ＭＳ Ｐゴシック" pitchFamily="6" charset="-128"/>
        </a:defRPr>
      </a:lvl1pPr>
      <a:lvl2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2pPr>
      <a:lvl3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3pPr>
      <a:lvl4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4pPr>
      <a:lvl5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5pPr>
      <a:lvl6pPr marL="457200" algn="l" rtl="0" eaLnBrk="1" fontAlgn="base" hangingPunct="1">
        <a:lnSpc>
          <a:spcPts val="3000"/>
        </a:lnSpc>
        <a:spcBef>
          <a:spcPct val="0"/>
        </a:spcBef>
        <a:spcAft>
          <a:spcPct val="0"/>
        </a:spcAft>
        <a:defRPr sz="2600" b="1">
          <a:solidFill>
            <a:schemeClr val="accent1"/>
          </a:solidFill>
          <a:latin typeface="Arial" pitchFamily="6" charset="0"/>
        </a:defRPr>
      </a:lvl6pPr>
      <a:lvl7pPr marL="914400" algn="l" rtl="0" eaLnBrk="1" fontAlgn="base" hangingPunct="1">
        <a:lnSpc>
          <a:spcPts val="3000"/>
        </a:lnSpc>
        <a:spcBef>
          <a:spcPct val="0"/>
        </a:spcBef>
        <a:spcAft>
          <a:spcPct val="0"/>
        </a:spcAft>
        <a:defRPr sz="2600" b="1">
          <a:solidFill>
            <a:schemeClr val="accent1"/>
          </a:solidFill>
          <a:latin typeface="Arial" pitchFamily="6" charset="0"/>
        </a:defRPr>
      </a:lvl7pPr>
      <a:lvl8pPr marL="1371600" algn="l" rtl="0" eaLnBrk="1" fontAlgn="base" hangingPunct="1">
        <a:lnSpc>
          <a:spcPts val="3000"/>
        </a:lnSpc>
        <a:spcBef>
          <a:spcPct val="0"/>
        </a:spcBef>
        <a:spcAft>
          <a:spcPct val="0"/>
        </a:spcAft>
        <a:defRPr sz="2600" b="1">
          <a:solidFill>
            <a:schemeClr val="accent1"/>
          </a:solidFill>
          <a:latin typeface="Arial" pitchFamily="6" charset="0"/>
        </a:defRPr>
      </a:lvl8pPr>
      <a:lvl9pPr marL="1828800" algn="l" rtl="0" eaLnBrk="1" fontAlgn="base" hangingPunct="1">
        <a:lnSpc>
          <a:spcPts val="3000"/>
        </a:lnSpc>
        <a:spcBef>
          <a:spcPct val="0"/>
        </a:spcBef>
        <a:spcAft>
          <a:spcPct val="0"/>
        </a:spcAft>
        <a:defRPr sz="2600" b="1">
          <a:solidFill>
            <a:schemeClr val="accent1"/>
          </a:solidFill>
          <a:latin typeface="Arial" pitchFamily="6" charset="0"/>
        </a:defRPr>
      </a:lvl9pPr>
    </p:titleStyle>
    <p:bodyStyle>
      <a:lvl1pPr marL="254000" indent="-254000" algn="l" rtl="0" eaLnBrk="1" fontAlgn="base" hangingPunct="1">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lumMod val="50000"/>
            </a:schemeClr>
          </a:solidFill>
          <a:latin typeface="+mn-lt"/>
          <a:ea typeface="ＭＳ Ｐゴシック" pitchFamily="6" charset="-128"/>
          <a:cs typeface="ＭＳ Ｐゴシック" pitchFamily="6" charset="-128"/>
        </a:defRPr>
      </a:lvl1pPr>
      <a:lvl2pPr marL="685800" indent="-241300" algn="l" rtl="0" eaLnBrk="1" fontAlgn="base" hangingPunct="1">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lumMod val="50000"/>
            </a:schemeClr>
          </a:solidFill>
          <a:latin typeface="+mn-lt"/>
          <a:ea typeface="ＭＳ Ｐゴシック" pitchFamily="6" charset="-128"/>
        </a:defRPr>
      </a:lvl2pPr>
      <a:lvl3pPr marL="1136650" indent="-168275"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lumMod val="50000"/>
            </a:schemeClr>
          </a:solidFill>
          <a:latin typeface="+mn-lt"/>
          <a:ea typeface="ＭＳ Ｐゴシック" pitchFamily="6" charset="-128"/>
        </a:defRPr>
      </a:lvl3pPr>
      <a:lvl4pPr marL="1604963" indent="-261938"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lumMod val="50000"/>
            </a:schemeClr>
          </a:solidFill>
          <a:latin typeface="+mn-lt"/>
          <a:ea typeface="ＭＳ Ｐゴシック" pitchFamily="6" charset="-128"/>
        </a:defRPr>
      </a:lvl4pPr>
      <a:lvl5pPr marL="1973263" indent="-177800"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lumMod val="50000"/>
            </a:schemeClr>
          </a:solidFill>
          <a:latin typeface="+mn-lt"/>
          <a:ea typeface="ＭＳ Ｐゴシック" pitchFamily="6" charset="-128"/>
        </a:defRPr>
      </a:lvl5pPr>
      <a:lvl6pPr marL="24304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Briony.williamson@safelives.org.uk"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sp>
        <p:nvSpPr>
          <p:cNvPr id="8" name="TextBox 7"/>
          <p:cNvSpPr txBox="1"/>
          <p:nvPr/>
        </p:nvSpPr>
        <p:spPr>
          <a:xfrm>
            <a:off x="264160" y="1990246"/>
            <a:ext cx="8663801" cy="3262432"/>
          </a:xfrm>
          <a:prstGeom prst="rect">
            <a:avLst/>
          </a:prstGeom>
          <a:noFill/>
        </p:spPr>
        <p:txBody>
          <a:bodyPr wrap="square" lIns="0" tIns="0" rIns="0" bIns="0" rtlCol="0" anchor="t">
            <a:spAutoFit/>
          </a:bodyPr>
          <a:lstStyle/>
          <a:p>
            <a:pPr lvl="0">
              <a:defRPr/>
            </a:pPr>
            <a:r>
              <a:rPr lang="en-GB" sz="3600" b="1" dirty="0">
                <a:solidFill>
                  <a:schemeClr val="bg1"/>
                </a:solidFill>
                <a:latin typeface="+mj-lt"/>
              </a:rPr>
              <a:t>UK responses to domestic abuse, and how CV-19 is creating new problems and new opportunities </a:t>
            </a:r>
          </a:p>
          <a:p>
            <a:pPr lvl="0">
              <a:defRPr/>
            </a:pPr>
            <a:endParaRPr lang="en-GB" sz="3200" b="1" dirty="0">
              <a:solidFill>
                <a:schemeClr val="bg1"/>
              </a:solidFill>
              <a:latin typeface="+mj-lt"/>
            </a:endParaRPr>
          </a:p>
          <a:p>
            <a:pPr lvl="0">
              <a:defRPr/>
            </a:pPr>
            <a:r>
              <a:rPr kumimoji="0" lang="en-US" sz="3600" b="1" i="0" u="none" strike="noStrike" kern="1200" cap="none" spc="0" normalizeH="0" baseline="0" noProof="0" dirty="0">
                <a:ln>
                  <a:noFill/>
                </a:ln>
                <a:solidFill>
                  <a:schemeClr val="bg1"/>
                </a:solidFill>
                <a:effectLst/>
                <a:uLnTx/>
                <a:uFillTx/>
                <a:latin typeface="Arial"/>
                <a:ea typeface="ＭＳ Ｐゴシック"/>
              </a:rPr>
              <a:t>Briony Williamson, </a:t>
            </a:r>
          </a:p>
          <a:p>
            <a:pPr lvl="0">
              <a:defRPr/>
            </a:pPr>
            <a:r>
              <a:rPr kumimoji="0" lang="en-US" sz="3600" b="1" i="0" u="none" strike="noStrike" kern="1200" cap="none" spc="0" normalizeH="0" baseline="0" noProof="0" dirty="0">
                <a:ln>
                  <a:noFill/>
                </a:ln>
                <a:solidFill>
                  <a:schemeClr val="bg1"/>
                </a:solidFill>
                <a:effectLst/>
                <a:uLnTx/>
                <a:uFillTx/>
                <a:latin typeface="Arial"/>
                <a:ea typeface="ＭＳ Ｐゴシック"/>
              </a:rPr>
              <a:t>Head of </a:t>
            </a:r>
            <a:r>
              <a:rPr lang="en-US" sz="3600" b="1" dirty="0">
                <a:solidFill>
                  <a:schemeClr val="bg1"/>
                </a:solidFill>
                <a:latin typeface="Arial"/>
                <a:ea typeface="ＭＳ Ｐゴシック"/>
              </a:rPr>
              <a:t>Learning &amp; Development</a:t>
            </a:r>
            <a:endParaRPr kumimoji="0" lang="en-GB" sz="3600" b="1" i="0" u="none" strike="noStrike" kern="1200" cap="none" spc="0" normalizeH="0" baseline="0" noProof="0" dirty="0">
              <a:ln>
                <a:noFill/>
              </a:ln>
              <a:solidFill>
                <a:schemeClr val="bg1"/>
              </a:solidFill>
              <a:effectLst/>
              <a:uLnTx/>
              <a:uFillTx/>
              <a:latin typeface="Arial"/>
              <a:ea typeface="ＭＳ Ｐゴシック" pitchFamily="-108" charset="-12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2656"/>
            <a:ext cx="2157412" cy="1081087"/>
          </a:xfrm>
          <a:prstGeom prst="rect">
            <a:avLst/>
          </a:prstGeom>
        </p:spPr>
      </p:pic>
      <p:sp>
        <p:nvSpPr>
          <p:cNvPr id="5" name="Footer Placeholder 3"/>
          <p:cNvSpPr>
            <a:spLocks noGrp="1"/>
          </p:cNvSpPr>
          <p:nvPr>
            <p:ph type="ftr" sz="quarter" idx="12"/>
          </p:nvPr>
        </p:nvSpPr>
        <p:spPr>
          <a:xfrm>
            <a:off x="457200" y="6567433"/>
            <a:ext cx="4114800" cy="228600"/>
          </a:xfrm>
        </p:spPr>
        <p:txBody>
          <a:bodyPr/>
          <a:lstStyle/>
          <a:p>
            <a:pPr>
              <a:defRPr/>
            </a:pPr>
            <a:r>
              <a:rPr lang="en-US"/>
              <a:t>@ SafeLives 2020  Charity No 1106864 / Scottish Charity SCO48291</a:t>
            </a:r>
          </a:p>
        </p:txBody>
      </p:sp>
    </p:spTree>
    <p:extLst>
      <p:ext uri="{BB962C8B-B14F-4D97-AF65-F5344CB8AC3E}">
        <p14:creationId xmlns:p14="http://schemas.microsoft.com/office/powerpoint/2010/main" val="381857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002D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ＭＳ Ｐゴシック" pitchFamily="-108" charset="-128"/>
            </a:endParaRPr>
          </a:p>
        </p:txBody>
      </p:sp>
      <p:sp>
        <p:nvSpPr>
          <p:cNvPr id="8" name="TextBox 7"/>
          <p:cNvSpPr txBox="1"/>
          <p:nvPr/>
        </p:nvSpPr>
        <p:spPr>
          <a:xfrm>
            <a:off x="721895" y="2233136"/>
            <a:ext cx="7914105" cy="1477328"/>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04E98"/>
                </a:solidFill>
                <a:effectLst/>
                <a:uLnTx/>
                <a:uFillTx/>
                <a:latin typeface="Arial"/>
                <a:ea typeface="ＭＳ Ｐゴシック" pitchFamily="-108" charset="-128"/>
              </a:rPr>
              <a:t>Domestic abuse: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a:ea typeface="ＭＳ Ｐゴシック" pitchFamily="-108" charset="-128"/>
              </a:rPr>
              <a:t>Future national campaigns</a:t>
            </a:r>
          </a:p>
        </p:txBody>
      </p:sp>
      <p:sp>
        <p:nvSpPr>
          <p:cNvPr id="6" name="Footer Placeholder 3"/>
          <p:cNvSpPr>
            <a:spLocks noGrp="1"/>
          </p:cNvSpPr>
          <p:nvPr>
            <p:ph type="ftr" sz="quarter" idx="12"/>
          </p:nvPr>
        </p:nvSpPr>
        <p:spPr>
          <a:xfrm>
            <a:off x="457200" y="6567433"/>
            <a:ext cx="4114800" cy="2286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808285">
                    <a:lumMod val="50000"/>
                  </a:srgbClr>
                </a:solidFill>
                <a:effectLst/>
                <a:uLnTx/>
                <a:uFillTx/>
                <a:latin typeface="Arial" pitchFamily="-108" charset="0"/>
                <a:ea typeface="ＭＳ Ｐゴシック" pitchFamily="-108" charset="-128"/>
              </a:rPr>
              <a:t>@ SafeLives 2020  Charity No 1106864 / Scottish Charity SCO48291</a:t>
            </a:r>
          </a:p>
        </p:txBody>
      </p:sp>
    </p:spTree>
    <p:extLst>
      <p:ext uri="{BB962C8B-B14F-4D97-AF65-F5344CB8AC3E}">
        <p14:creationId xmlns:p14="http://schemas.microsoft.com/office/powerpoint/2010/main" val="369712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400" dirty="0" err="1"/>
              <a:t>SafeLives</a:t>
            </a:r>
            <a:r>
              <a:rPr lang="en-GB" sz="2400" dirty="0"/>
              <a:t> is listening</a:t>
            </a:r>
          </a:p>
        </p:txBody>
      </p:sp>
      <p:sp>
        <p:nvSpPr>
          <p:cNvPr id="4" name="Footer Placeholder 3"/>
          <p:cNvSpPr>
            <a:spLocks noGrp="1"/>
          </p:cNvSpPr>
          <p:nvPr>
            <p:ph type="ftr" sz="quarter" idx="12"/>
          </p:nvPr>
        </p:nvSpPr>
        <p:spPr/>
        <p:txBody>
          <a:bodyPr/>
          <a:lstStyle/>
          <a:p>
            <a:pPr>
              <a:defRPr/>
            </a:pPr>
            <a:r>
              <a:rPr lang="en-US" dirty="0"/>
              <a:t>© SafeLives 2020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647" y="1582022"/>
            <a:ext cx="3201382" cy="213501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8075" t="11151" r="8366" b="9064"/>
          <a:stretch/>
        </p:blipFill>
        <p:spPr>
          <a:xfrm rot="7834428" flipH="1">
            <a:off x="2668807" y="1724311"/>
            <a:ext cx="2135070" cy="2038640"/>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32347" t="17637" r="35305" b="17098"/>
          <a:stretch/>
        </p:blipFill>
        <p:spPr>
          <a:xfrm>
            <a:off x="738101" y="2173235"/>
            <a:ext cx="771700" cy="1556934"/>
          </a:xfrm>
          <a:prstGeom prst="rect">
            <a:avLst/>
          </a:prstGeom>
        </p:spPr>
      </p:pic>
      <p:sp>
        <p:nvSpPr>
          <p:cNvPr id="17" name="TextBox 16"/>
          <p:cNvSpPr txBox="1"/>
          <p:nvPr/>
        </p:nvSpPr>
        <p:spPr>
          <a:xfrm>
            <a:off x="4697472" y="5207992"/>
            <a:ext cx="3926268" cy="1107996"/>
          </a:xfrm>
          <a:prstGeom prst="rect">
            <a:avLst/>
          </a:prstGeom>
          <a:noFill/>
        </p:spPr>
        <p:txBody>
          <a:bodyPr wrap="none" lIns="0" tIns="0" rIns="0" bIns="0" rtlCol="0">
            <a:spAutoFit/>
          </a:bodyPr>
          <a:lstStyle/>
          <a:p>
            <a:r>
              <a:rPr lang="en-GB" sz="1800" b="1" dirty="0">
                <a:solidFill>
                  <a:schemeClr val="tx1">
                    <a:lumMod val="50000"/>
                  </a:schemeClr>
                </a:solidFill>
                <a:latin typeface="+mn-lt"/>
                <a:hlinkClick r:id="rId6"/>
              </a:rPr>
              <a:t>Briony.williamson@safelives.org.uk</a:t>
            </a:r>
            <a:endParaRPr lang="en-GB" sz="1800" b="1" dirty="0">
              <a:solidFill>
                <a:schemeClr val="tx1">
                  <a:lumMod val="50000"/>
                </a:schemeClr>
              </a:solidFill>
              <a:latin typeface="+mn-lt"/>
            </a:endParaRPr>
          </a:p>
          <a:p>
            <a:r>
              <a:rPr lang="en-GB" sz="1800" b="1" dirty="0">
                <a:solidFill>
                  <a:schemeClr val="tx1">
                    <a:lumMod val="50000"/>
                  </a:schemeClr>
                </a:solidFill>
                <a:latin typeface="+mn-lt"/>
              </a:rPr>
              <a:t>http://www.safelives.org.uk/</a:t>
            </a:r>
          </a:p>
          <a:p>
            <a:r>
              <a:rPr lang="en-GB" sz="1800" b="1" dirty="0">
                <a:solidFill>
                  <a:schemeClr val="tx1">
                    <a:lumMod val="50000"/>
                  </a:schemeClr>
                </a:solidFill>
                <a:latin typeface="+mn-lt"/>
              </a:rPr>
              <a:t>Twitter @</a:t>
            </a:r>
            <a:r>
              <a:rPr lang="en-GB" sz="1800" b="1" dirty="0" err="1">
                <a:solidFill>
                  <a:schemeClr val="tx1">
                    <a:lumMod val="50000"/>
                  </a:schemeClr>
                </a:solidFill>
                <a:latin typeface="+mn-lt"/>
              </a:rPr>
              <a:t>safelives</a:t>
            </a:r>
            <a:r>
              <a:rPr lang="en-GB" sz="1800" b="1" dirty="0">
                <a:solidFill>
                  <a:schemeClr val="tx1">
                    <a:lumMod val="50000"/>
                  </a:schemeClr>
                </a:solidFill>
                <a:latin typeface="+mn-lt"/>
              </a:rPr>
              <a:t>_</a:t>
            </a:r>
          </a:p>
          <a:p>
            <a:r>
              <a:rPr lang="en-GB" sz="1800" b="1" dirty="0">
                <a:solidFill>
                  <a:schemeClr val="tx1">
                    <a:lumMod val="50000"/>
                  </a:schemeClr>
                </a:solidFill>
                <a:latin typeface="+mn-lt"/>
              </a:rPr>
              <a:t>Facebook.com/safelives.uk</a:t>
            </a:r>
          </a:p>
        </p:txBody>
      </p:sp>
      <p:sp>
        <p:nvSpPr>
          <p:cNvPr id="18" name="Title 2"/>
          <p:cNvSpPr txBox="1">
            <a:spLocks/>
          </p:cNvSpPr>
          <p:nvPr/>
        </p:nvSpPr>
        <p:spPr bwMode="auto">
          <a:xfrm>
            <a:off x="808761" y="5318348"/>
            <a:ext cx="3506601" cy="342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000"/>
              </a:lnSpc>
              <a:spcBef>
                <a:spcPct val="0"/>
              </a:spcBef>
              <a:spcAft>
                <a:spcPct val="0"/>
              </a:spcAft>
              <a:defRPr sz="2600" b="1">
                <a:solidFill>
                  <a:srgbClr val="009FDF"/>
                </a:solidFill>
                <a:latin typeface="+mj-lt"/>
                <a:ea typeface="ＭＳ Ｐゴシック" pitchFamily="6" charset="-128"/>
                <a:cs typeface="ＭＳ Ｐゴシック" pitchFamily="6" charset="-128"/>
              </a:defRPr>
            </a:lvl1pPr>
            <a:lvl2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2pPr>
            <a:lvl3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3pPr>
            <a:lvl4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4pPr>
            <a:lvl5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5pPr>
            <a:lvl6pPr marL="457200" algn="l" rtl="0" eaLnBrk="1" fontAlgn="base" hangingPunct="1">
              <a:lnSpc>
                <a:spcPts val="3000"/>
              </a:lnSpc>
              <a:spcBef>
                <a:spcPct val="0"/>
              </a:spcBef>
              <a:spcAft>
                <a:spcPct val="0"/>
              </a:spcAft>
              <a:defRPr sz="2600" b="1">
                <a:solidFill>
                  <a:schemeClr val="accent1"/>
                </a:solidFill>
                <a:latin typeface="Arial" pitchFamily="6" charset="0"/>
              </a:defRPr>
            </a:lvl6pPr>
            <a:lvl7pPr marL="914400" algn="l" rtl="0" eaLnBrk="1" fontAlgn="base" hangingPunct="1">
              <a:lnSpc>
                <a:spcPts val="3000"/>
              </a:lnSpc>
              <a:spcBef>
                <a:spcPct val="0"/>
              </a:spcBef>
              <a:spcAft>
                <a:spcPct val="0"/>
              </a:spcAft>
              <a:defRPr sz="2600" b="1">
                <a:solidFill>
                  <a:schemeClr val="accent1"/>
                </a:solidFill>
                <a:latin typeface="Arial" pitchFamily="6" charset="0"/>
              </a:defRPr>
            </a:lvl7pPr>
            <a:lvl8pPr marL="1371600" algn="l" rtl="0" eaLnBrk="1" fontAlgn="base" hangingPunct="1">
              <a:lnSpc>
                <a:spcPts val="3000"/>
              </a:lnSpc>
              <a:spcBef>
                <a:spcPct val="0"/>
              </a:spcBef>
              <a:spcAft>
                <a:spcPct val="0"/>
              </a:spcAft>
              <a:defRPr sz="2600" b="1">
                <a:solidFill>
                  <a:schemeClr val="accent1"/>
                </a:solidFill>
                <a:latin typeface="Arial" pitchFamily="6" charset="0"/>
              </a:defRPr>
            </a:lvl8pPr>
            <a:lvl9pPr marL="1828800" algn="l" rtl="0" eaLnBrk="1" fontAlgn="base" hangingPunct="1">
              <a:lnSpc>
                <a:spcPts val="3000"/>
              </a:lnSpc>
              <a:spcBef>
                <a:spcPct val="0"/>
              </a:spcBef>
              <a:spcAft>
                <a:spcPct val="0"/>
              </a:spcAft>
              <a:defRPr sz="2600" b="1">
                <a:solidFill>
                  <a:schemeClr val="accent1"/>
                </a:solidFill>
                <a:latin typeface="Arial" pitchFamily="6" charset="0"/>
              </a:defRPr>
            </a:lvl9pPr>
          </a:lstStyle>
          <a:p>
            <a:r>
              <a:rPr lang="en-GB" sz="4000" kern="0" dirty="0"/>
              <a:t>Get in touch:</a:t>
            </a:r>
          </a:p>
        </p:txBody>
      </p:sp>
    </p:spTree>
    <p:extLst>
      <p:ext uri="{BB962C8B-B14F-4D97-AF65-F5344CB8AC3E}">
        <p14:creationId xmlns:p14="http://schemas.microsoft.com/office/powerpoint/2010/main" val="67450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About SafeLives</a:t>
            </a:r>
          </a:p>
        </p:txBody>
      </p:sp>
      <p:grpSp>
        <p:nvGrpSpPr>
          <p:cNvPr id="5" name="Group 4">
            <a:extLst>
              <a:ext uri="{FF2B5EF4-FFF2-40B4-BE49-F238E27FC236}">
                <a16:creationId xmlns:a16="http://schemas.microsoft.com/office/drawing/2014/main" id="{818EFC51-99A7-4C64-AC61-A675B4FD8BB4}"/>
              </a:ext>
            </a:extLst>
          </p:cNvPr>
          <p:cNvGrpSpPr/>
          <p:nvPr/>
        </p:nvGrpSpPr>
        <p:grpSpPr>
          <a:xfrm>
            <a:off x="535727" y="850727"/>
            <a:ext cx="600086" cy="4907095"/>
            <a:chOff x="475317" y="1508058"/>
            <a:chExt cx="600086" cy="4907095"/>
          </a:xfrm>
        </p:grpSpPr>
        <p:pic>
          <p:nvPicPr>
            <p:cNvPr id="6" name="Picture 15" descr="\\caada.sharepoint.com@SSL\DavWWWRoot\caada_info\Shared Documents\Branding and logos\SafeLives\4. Images, icons and infographics\Icons\Quote---navy.png">
              <a:extLst>
                <a:ext uri="{FF2B5EF4-FFF2-40B4-BE49-F238E27FC236}">
                  <a16:creationId xmlns:a16="http://schemas.microsoft.com/office/drawing/2014/main" id="{506D0D56-9D91-430F-8B32-17EEF6EFB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03" y="5245023"/>
              <a:ext cx="452437" cy="3469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ada.sharepoint.com@SSL\DavWWWRoot\caada_info\Shared Documents\Branding and logos\SafeLives\4. Images, icons and infographics\Icons\House-with-family.png">
              <a:extLst>
                <a:ext uri="{FF2B5EF4-FFF2-40B4-BE49-F238E27FC236}">
                  <a16:creationId xmlns:a16="http://schemas.microsoft.com/office/drawing/2014/main" id="{75D5652C-68E1-4840-ABB2-550E94ACF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17" y="5853091"/>
              <a:ext cx="600086" cy="5620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16BB741-CFD2-4EAC-AF1E-230AA7577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034" y="4479846"/>
              <a:ext cx="281477" cy="504000"/>
            </a:xfrm>
            <a:prstGeom prst="rect">
              <a:avLst/>
            </a:prstGeom>
          </p:spPr>
        </p:pic>
        <p:pic>
          <p:nvPicPr>
            <p:cNvPr id="9" name="Picture 2" descr="\\caada.sharepoint.com@SSL\DavWWWRoot\caada_info\Shared Documents\Branding and logos\SafeLives\4. Images, icons and infographics\Icons\UK---blue.png">
              <a:extLst>
                <a:ext uri="{FF2B5EF4-FFF2-40B4-BE49-F238E27FC236}">
                  <a16:creationId xmlns:a16="http://schemas.microsoft.com/office/drawing/2014/main" id="{B031FF99-961B-4468-B662-D53AD79EB6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80" y="1508058"/>
              <a:ext cx="436760" cy="861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8B43068-4280-4E6A-8BF1-805F2F9F22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356" y="2479519"/>
              <a:ext cx="458329" cy="476440"/>
            </a:xfrm>
            <a:prstGeom prst="rect">
              <a:avLst/>
            </a:prstGeom>
          </p:spPr>
        </p:pic>
        <p:pic>
          <p:nvPicPr>
            <p:cNvPr id="11" name="Picture 10">
              <a:extLst>
                <a:ext uri="{FF2B5EF4-FFF2-40B4-BE49-F238E27FC236}">
                  <a16:creationId xmlns:a16="http://schemas.microsoft.com/office/drawing/2014/main" id="{C1E06CA8-20C8-4D3D-8247-FA8C48B0F5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960" y="3177525"/>
              <a:ext cx="483627" cy="476440"/>
            </a:xfrm>
            <a:prstGeom prst="rect">
              <a:avLst/>
            </a:prstGeom>
          </p:spPr>
        </p:pic>
      </p:grpSp>
      <p:sp>
        <p:nvSpPr>
          <p:cNvPr id="19" name="Content Placeholder 1">
            <a:extLst>
              <a:ext uri="{FF2B5EF4-FFF2-40B4-BE49-F238E27FC236}">
                <a16:creationId xmlns:a16="http://schemas.microsoft.com/office/drawing/2014/main" id="{1DB53851-FEE4-43C9-926A-085FD62FD458}"/>
              </a:ext>
            </a:extLst>
          </p:cNvPr>
          <p:cNvSpPr txBox="1">
            <a:spLocks/>
          </p:cNvSpPr>
          <p:nvPr/>
        </p:nvSpPr>
        <p:spPr>
          <a:xfrm>
            <a:off x="1136390" y="975986"/>
            <a:ext cx="7543586" cy="5154515"/>
          </a:xfrm>
          <a:prstGeom prst="rect">
            <a:avLst/>
          </a:prstGeom>
        </p:spPr>
        <p:txBody>
          <a:bodyPr anchor="t">
            <a:normAutofit fontScale="92500" lnSpcReduction="10000"/>
          </a:bodyPr>
          <a:lstStyle>
            <a:lvl1pPr marL="254000" indent="-254000" algn="l" rtl="0" eaLnBrk="1" fontAlgn="base" hangingPunct="1">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lumMod val="50000"/>
                  </a:schemeClr>
                </a:solidFill>
                <a:latin typeface="+mn-lt"/>
                <a:ea typeface="ＭＳ Ｐゴシック" pitchFamily="6" charset="-128"/>
                <a:cs typeface="ＭＳ Ｐゴシック" pitchFamily="6" charset="-128"/>
              </a:defRPr>
            </a:lvl1pPr>
            <a:lvl2pPr marL="685800" indent="-241300" algn="l" rtl="0" eaLnBrk="1" fontAlgn="base" hangingPunct="1">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lumMod val="50000"/>
                  </a:schemeClr>
                </a:solidFill>
                <a:latin typeface="+mn-lt"/>
                <a:ea typeface="ＭＳ Ｐゴシック" pitchFamily="6" charset="-128"/>
              </a:defRPr>
            </a:lvl2pPr>
            <a:lvl3pPr marL="1136650" indent="-168275"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lumMod val="50000"/>
                  </a:schemeClr>
                </a:solidFill>
                <a:latin typeface="+mn-lt"/>
                <a:ea typeface="ＭＳ Ｐゴシック" pitchFamily="6" charset="-128"/>
              </a:defRPr>
            </a:lvl3pPr>
            <a:lvl4pPr marL="1604963" indent="-261938"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lumMod val="50000"/>
                  </a:schemeClr>
                </a:solidFill>
                <a:latin typeface="+mn-lt"/>
                <a:ea typeface="ＭＳ Ｐゴシック" pitchFamily="6" charset="-128"/>
              </a:defRPr>
            </a:lvl4pPr>
            <a:lvl5pPr marL="1973263" indent="-177800"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lumMod val="50000"/>
                  </a:schemeClr>
                </a:solidFill>
                <a:latin typeface="+mn-lt"/>
                <a:ea typeface="ＭＳ Ｐゴシック" pitchFamily="6" charset="-128"/>
              </a:defRPr>
            </a:lvl5pPr>
            <a:lvl6pPr marL="24304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Font typeface="Times" pitchFamily="-108" charset="0"/>
              <a:buNone/>
            </a:pPr>
            <a:endParaRPr lang="en-US" sz="1800" kern="0"/>
          </a:p>
          <a:p>
            <a:r>
              <a:rPr lang="en-GB" sz="1800" kern="0">
                <a:solidFill>
                  <a:schemeClr val="accent2"/>
                </a:solidFill>
                <a:ea typeface="ＭＳ Ｐゴシック"/>
              </a:rPr>
              <a:t>We are SafeLives, the UK-wide charity dedicated to ending domestic abuse, for everyone and for good. </a:t>
            </a:r>
            <a:endParaRPr lang="en-GB" sz="1800" kern="0">
              <a:solidFill>
                <a:schemeClr val="accent2"/>
              </a:solidFill>
            </a:endParaRPr>
          </a:p>
          <a:p>
            <a:pPr marL="0" indent="0">
              <a:buFont typeface="Times" pitchFamily="-108" charset="0"/>
              <a:buNone/>
            </a:pPr>
            <a:endParaRPr lang="en-GB" sz="1800" kern="0">
              <a:solidFill>
                <a:schemeClr val="accent2"/>
              </a:solidFill>
            </a:endParaRPr>
          </a:p>
          <a:p>
            <a:r>
              <a:rPr lang="en-GB" sz="1800" kern="0">
                <a:solidFill>
                  <a:schemeClr val="accent2"/>
                </a:solidFill>
                <a:ea typeface="ＭＳ Ｐゴシック"/>
              </a:rPr>
              <a:t>We are independent, practical and evidence-led, with survivor voice at the heart of our thinking.</a:t>
            </a:r>
          </a:p>
          <a:p>
            <a:pPr marL="0" indent="0">
              <a:buFont typeface="Times" pitchFamily="-108" charset="0"/>
              <a:buNone/>
            </a:pPr>
            <a:endParaRPr lang="en-GB" sz="1800" kern="0">
              <a:solidFill>
                <a:schemeClr val="accent2"/>
              </a:solidFill>
            </a:endParaRPr>
          </a:p>
          <a:p>
            <a:r>
              <a:rPr lang="en-GB" sz="1800" kern="0">
                <a:solidFill>
                  <a:schemeClr val="accent2"/>
                </a:solidFill>
                <a:ea typeface="ＭＳ Ｐゴシック"/>
              </a:rPr>
              <a:t>We work with organisations across the UK to transform the response to domestic abuse. </a:t>
            </a:r>
            <a:endParaRPr lang="en-GB" sz="1800" kern="0">
              <a:solidFill>
                <a:schemeClr val="accent2"/>
              </a:solidFill>
            </a:endParaRPr>
          </a:p>
          <a:p>
            <a:pPr marL="0" indent="0">
              <a:buFont typeface="Times" pitchFamily="-108" charset="0"/>
              <a:buNone/>
            </a:pPr>
            <a:endParaRPr lang="en-GB" sz="1800" kern="0"/>
          </a:p>
          <a:p>
            <a:endParaRPr lang="en-GB" sz="1800" kern="0"/>
          </a:p>
          <a:p>
            <a:pPr marL="0" indent="0">
              <a:buNone/>
            </a:pPr>
            <a:r>
              <a:rPr lang="en-US" sz="1800" b="1" kern="0">
                <a:solidFill>
                  <a:schemeClr val="accent2"/>
                </a:solidFill>
                <a:ea typeface="ＭＳ Ｐゴシック"/>
              </a:rPr>
              <a:t>We want what you want for your best friend:</a:t>
            </a:r>
          </a:p>
          <a:p>
            <a:pPr marL="0" indent="0">
              <a:buFont typeface="Times" pitchFamily="-108" charset="0"/>
              <a:buNone/>
            </a:pPr>
            <a:endParaRPr lang="en-US" sz="1800" kern="0"/>
          </a:p>
          <a:p>
            <a:r>
              <a:rPr lang="en-US" sz="1800" kern="0">
                <a:solidFill>
                  <a:schemeClr val="accent2"/>
                </a:solidFill>
                <a:ea typeface="ＭＳ Ｐゴシック"/>
              </a:rPr>
              <a:t>Action before someone is harmed or harms others</a:t>
            </a:r>
          </a:p>
          <a:p>
            <a:pPr marL="0" indent="0">
              <a:buNone/>
            </a:pPr>
            <a:endParaRPr lang="en-US" sz="1800" kern="0">
              <a:solidFill>
                <a:schemeClr val="accent2"/>
              </a:solidFill>
            </a:endParaRPr>
          </a:p>
          <a:p>
            <a:r>
              <a:rPr lang="en-US" sz="1800" kern="0">
                <a:solidFill>
                  <a:schemeClr val="accent2"/>
                </a:solidFill>
                <a:ea typeface="ＭＳ Ｐゴシック"/>
              </a:rPr>
              <a:t>Harmful behaviour identified and stopped</a:t>
            </a:r>
          </a:p>
          <a:p>
            <a:endParaRPr lang="en-US" sz="1800" kern="0">
              <a:solidFill>
                <a:schemeClr val="accent2"/>
              </a:solidFill>
              <a:ea typeface="ＭＳ Ｐゴシック"/>
            </a:endParaRPr>
          </a:p>
          <a:p>
            <a:r>
              <a:rPr lang="en-US" sz="1800" kern="0">
                <a:solidFill>
                  <a:schemeClr val="accent2"/>
                </a:solidFill>
                <a:ea typeface="ＭＳ Ｐゴシック"/>
              </a:rPr>
              <a:t>Increased safety for everyone at risk </a:t>
            </a:r>
            <a:endParaRPr lang="en-US">
              <a:solidFill>
                <a:schemeClr val="accent2"/>
              </a:solidFill>
            </a:endParaRPr>
          </a:p>
          <a:p>
            <a:pPr marL="0" indent="0">
              <a:buNone/>
            </a:pPr>
            <a:endParaRPr lang="en-US" sz="1800" kern="0">
              <a:solidFill>
                <a:schemeClr val="accent2"/>
              </a:solidFill>
            </a:endParaRPr>
          </a:p>
          <a:p>
            <a:r>
              <a:rPr lang="en-US" sz="1800" kern="0">
                <a:solidFill>
                  <a:schemeClr val="accent2"/>
                </a:solidFill>
                <a:ea typeface="ＭＳ Ｐゴシック"/>
              </a:rPr>
              <a:t>The ability for people to live the life they want after harm has happened</a:t>
            </a:r>
          </a:p>
          <a:p>
            <a:endParaRPr lang="en-US" sz="1800" kern="0"/>
          </a:p>
          <a:p>
            <a:endParaRPr lang="en-US" sz="1800" kern="0"/>
          </a:p>
          <a:p>
            <a:pPr marL="0" indent="0">
              <a:buFont typeface="Times" pitchFamily="-108" charset="0"/>
              <a:buNone/>
            </a:pPr>
            <a:endParaRPr lang="en-GB" sz="1800" kern="0"/>
          </a:p>
          <a:p>
            <a:pPr marL="0" indent="0">
              <a:buFont typeface="Times" pitchFamily="-108" charset="0"/>
              <a:buNone/>
            </a:pPr>
            <a:endParaRPr lang="en-GB" sz="1800" kern="0"/>
          </a:p>
          <a:p>
            <a:pPr marL="0" indent="0">
              <a:buFont typeface="Times" pitchFamily="-108" charset="0"/>
              <a:buNone/>
            </a:pPr>
            <a:endParaRPr lang="en-US" sz="1800" kern="0"/>
          </a:p>
        </p:txBody>
      </p:sp>
      <p:sp>
        <p:nvSpPr>
          <p:cNvPr id="13" name="Footer Placeholder 3"/>
          <p:cNvSpPr>
            <a:spLocks noGrp="1"/>
          </p:cNvSpPr>
          <p:nvPr>
            <p:ph type="ftr" sz="quarter" idx="12"/>
          </p:nvPr>
        </p:nvSpPr>
        <p:spPr>
          <a:xfrm>
            <a:off x="457200" y="6567433"/>
            <a:ext cx="4114800" cy="228600"/>
          </a:xfrm>
        </p:spPr>
        <p:txBody>
          <a:bodyPr/>
          <a:lstStyle/>
          <a:p>
            <a:pPr>
              <a:defRPr/>
            </a:pPr>
            <a:r>
              <a:rPr lang="en-US"/>
              <a:t>@ SafeLives 2020  Charity No 1106864 / Scottish Charity SCO48291</a:t>
            </a:r>
          </a:p>
        </p:txBody>
      </p:sp>
    </p:spTree>
    <p:extLst>
      <p:ext uri="{BB962C8B-B14F-4D97-AF65-F5344CB8AC3E}">
        <p14:creationId xmlns:p14="http://schemas.microsoft.com/office/powerpoint/2010/main" val="242377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808285">
                    <a:lumMod val="50000"/>
                  </a:srgbClr>
                </a:solidFill>
                <a:effectLst/>
                <a:uLnTx/>
                <a:uFillTx/>
                <a:latin typeface="Arial" pitchFamily="-108" charset="0"/>
                <a:ea typeface="ＭＳ Ｐゴシック" pitchFamily="-108" charset="-128"/>
              </a:rPr>
              <a:t>© SafeLives 2020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804674"/>
            <a:ext cx="8028384" cy="33076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3673902"/>
            <a:ext cx="1935484" cy="1938532"/>
          </a:xfrm>
          <a:prstGeom prst="rect">
            <a:avLst/>
          </a:prstGeom>
        </p:spPr>
      </p:pic>
      <p:sp>
        <p:nvSpPr>
          <p:cNvPr id="8" name="Title 7"/>
          <p:cNvSpPr>
            <a:spLocks noGrp="1"/>
          </p:cNvSpPr>
          <p:nvPr>
            <p:ph type="title"/>
          </p:nvPr>
        </p:nvSpPr>
        <p:spPr/>
        <p:txBody>
          <a:bodyPr/>
          <a:lstStyle/>
          <a:p>
            <a:r>
              <a:rPr lang="en-US" dirty="0"/>
              <a:t>The Whole Picture: </a:t>
            </a:r>
            <a:br>
              <a:rPr lang="en-US" dirty="0"/>
            </a:br>
            <a:r>
              <a:rPr lang="en-US" dirty="0"/>
              <a:t>Our strategy to end domestic abuse, for good</a:t>
            </a:r>
            <a:endParaRPr lang="en-GB" dirty="0"/>
          </a:p>
        </p:txBody>
      </p:sp>
      <p:cxnSp>
        <p:nvCxnSpPr>
          <p:cNvPr id="10" name="Straight Connector 9"/>
          <p:cNvCxnSpPr/>
          <p:nvPr/>
        </p:nvCxnSpPr>
        <p:spPr bwMode="auto">
          <a:xfrm>
            <a:off x="1115616" y="3212976"/>
            <a:ext cx="0" cy="144016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bwMode="auto">
          <a:xfrm>
            <a:off x="1115616" y="4653136"/>
            <a:ext cx="2088232" cy="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3" name="TextBox 12"/>
          <p:cNvSpPr txBox="1"/>
          <p:nvPr/>
        </p:nvSpPr>
        <p:spPr>
          <a:xfrm>
            <a:off x="5521486" y="4089170"/>
            <a:ext cx="2592288" cy="1107996"/>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E3A80"/>
                </a:solidFill>
                <a:effectLst/>
                <a:uLnTx/>
                <a:uFillTx/>
                <a:latin typeface="Arial"/>
                <a:ea typeface="ＭＳ Ｐゴシック" pitchFamily="-108" charset="-128"/>
              </a:rPr>
              <a:t>The whole person: </a:t>
            </a:r>
            <a:r>
              <a:rPr kumimoji="0" lang="en-US" sz="1800" b="0" i="0" u="none" strike="noStrike" kern="1200" cap="none" spc="0" normalizeH="0" baseline="0" noProof="0" dirty="0">
                <a:ln>
                  <a:noFill/>
                </a:ln>
                <a:solidFill>
                  <a:srgbClr val="8E3A80"/>
                </a:solidFill>
                <a:effectLst/>
                <a:uLnTx/>
                <a:uFillTx/>
                <a:latin typeface="Arial"/>
                <a:ea typeface="ＭＳ Ｐゴシック" pitchFamily="-108" charset="-128"/>
              </a:rPr>
              <a:t>domestic abuse is never all of someone’s experiences or situation.</a:t>
            </a:r>
            <a:endParaRPr kumimoji="0" lang="en-GB" sz="1800" b="0" i="0" u="none" strike="noStrike" kern="1200" cap="none" spc="0" normalizeH="0" baseline="0" noProof="0" dirty="0">
              <a:ln>
                <a:noFill/>
              </a:ln>
              <a:solidFill>
                <a:srgbClr val="8E3A80"/>
              </a:solidFill>
              <a:effectLst/>
              <a:uLnTx/>
              <a:uFillTx/>
              <a:latin typeface="Arial"/>
              <a:ea typeface="ＭＳ Ｐゴシック" pitchFamily="-108" charset="-128"/>
            </a:endParaRPr>
          </a:p>
        </p:txBody>
      </p:sp>
      <p:sp>
        <p:nvSpPr>
          <p:cNvPr id="2" name="Rectangle 1"/>
          <p:cNvSpPr/>
          <p:nvPr/>
        </p:nvSpPr>
        <p:spPr>
          <a:xfrm>
            <a:off x="4441195" y="3198168"/>
            <a:ext cx="26161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108" charset="-128"/>
              </a:rPr>
              <a:t> </a:t>
            </a:r>
            <a:endParaRPr kumimoji="0" lang="en-GB" sz="2400" b="0" i="0" u="none" strike="noStrike" kern="1200" cap="none" spc="0" normalizeH="0" baseline="0" noProof="0" dirty="0">
              <a:ln>
                <a:noFill/>
              </a:ln>
              <a:solidFill>
                <a:srgbClr val="808285"/>
              </a:solidFill>
              <a:effectLst/>
              <a:uLnTx/>
              <a:uFillTx/>
              <a:latin typeface="Times" pitchFamily="-108" charset="0"/>
              <a:ea typeface="ＭＳ Ｐゴシック" pitchFamily="-108" charset="-128"/>
            </a:endParaRPr>
          </a:p>
        </p:txBody>
      </p:sp>
    </p:spTree>
    <p:extLst>
      <p:ext uri="{BB962C8B-B14F-4D97-AF65-F5344CB8AC3E}">
        <p14:creationId xmlns:p14="http://schemas.microsoft.com/office/powerpoint/2010/main" val="419784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002D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FFFFFF"/>
              </a:solidFill>
              <a:effectLst/>
              <a:latin typeface="+mn-lt"/>
            </a:endParaRPr>
          </a:p>
        </p:txBody>
      </p:sp>
      <p:sp>
        <p:nvSpPr>
          <p:cNvPr id="8" name="TextBox 7"/>
          <p:cNvSpPr txBox="1"/>
          <p:nvPr/>
        </p:nvSpPr>
        <p:spPr>
          <a:xfrm>
            <a:off x="969515" y="2233136"/>
            <a:ext cx="7546165" cy="1477328"/>
          </a:xfrm>
          <a:prstGeom prst="rect">
            <a:avLst/>
          </a:prstGeom>
          <a:noFill/>
        </p:spPr>
        <p:txBody>
          <a:bodyPr wrap="square" lIns="0" tIns="0" rIns="0" bIns="0" rtlCol="0">
            <a:spAutoFit/>
          </a:bodyPr>
          <a:lstStyle/>
          <a:p>
            <a:r>
              <a:rPr lang="en-US" sz="4800" b="1" dirty="0">
                <a:solidFill>
                  <a:srgbClr val="F04E98"/>
                </a:solidFill>
                <a:latin typeface="+mj-lt"/>
              </a:rPr>
              <a:t>Domestic abuse:</a:t>
            </a:r>
          </a:p>
          <a:p>
            <a:r>
              <a:rPr lang="en-US" sz="4800" b="1" dirty="0">
                <a:solidFill>
                  <a:schemeClr val="bg1"/>
                </a:solidFill>
                <a:latin typeface="+mj-lt"/>
              </a:rPr>
              <a:t>Current picture in the UK</a:t>
            </a:r>
          </a:p>
        </p:txBody>
      </p:sp>
      <p:sp>
        <p:nvSpPr>
          <p:cNvPr id="6" name="Footer Placeholder 3"/>
          <p:cNvSpPr>
            <a:spLocks noGrp="1"/>
          </p:cNvSpPr>
          <p:nvPr>
            <p:ph type="ftr" sz="quarter" idx="12"/>
          </p:nvPr>
        </p:nvSpPr>
        <p:spPr>
          <a:xfrm>
            <a:off x="457200" y="6567433"/>
            <a:ext cx="4114800" cy="228600"/>
          </a:xfrm>
        </p:spPr>
        <p:txBody>
          <a:bodyPr/>
          <a:lstStyle/>
          <a:p>
            <a:pPr>
              <a:defRPr/>
            </a:pPr>
            <a:r>
              <a:rPr lang="en-US"/>
              <a:t>@ SafeLives 2020  Charity No 1106864 / Scottish Charity SCO48291</a:t>
            </a:r>
          </a:p>
        </p:txBody>
      </p:sp>
    </p:spTree>
    <p:extLst>
      <p:ext uri="{BB962C8B-B14F-4D97-AF65-F5344CB8AC3E}">
        <p14:creationId xmlns:p14="http://schemas.microsoft.com/office/powerpoint/2010/main" val="357548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002D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ＭＳ Ｐゴシック" pitchFamily="-108" charset="-128"/>
            </a:endParaRPr>
          </a:p>
        </p:txBody>
      </p:sp>
      <p:sp>
        <p:nvSpPr>
          <p:cNvPr id="8" name="TextBox 7"/>
          <p:cNvSpPr txBox="1"/>
          <p:nvPr/>
        </p:nvSpPr>
        <p:spPr>
          <a:xfrm>
            <a:off x="1089835" y="2233136"/>
            <a:ext cx="7546165" cy="1477328"/>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04E98"/>
                </a:solidFill>
                <a:effectLst/>
                <a:uLnTx/>
                <a:uFillTx/>
                <a:latin typeface="Arial"/>
                <a:ea typeface="ＭＳ Ｐゴシック" pitchFamily="-108" charset="-128"/>
              </a:rPr>
              <a:t>Domestic abuse: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a:ea typeface="ＭＳ Ｐゴシック" pitchFamily="-108" charset="-128"/>
              </a:rPr>
              <a:t>Impact of Covid-19</a:t>
            </a:r>
          </a:p>
        </p:txBody>
      </p:sp>
      <p:sp>
        <p:nvSpPr>
          <p:cNvPr id="6" name="Footer Placeholder 3"/>
          <p:cNvSpPr>
            <a:spLocks noGrp="1"/>
          </p:cNvSpPr>
          <p:nvPr>
            <p:ph type="ftr" sz="quarter" idx="12"/>
          </p:nvPr>
        </p:nvSpPr>
        <p:spPr>
          <a:xfrm>
            <a:off x="457200" y="6567433"/>
            <a:ext cx="4114800" cy="2286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808285">
                    <a:lumMod val="50000"/>
                  </a:srgbClr>
                </a:solidFill>
                <a:effectLst/>
                <a:uLnTx/>
                <a:uFillTx/>
                <a:latin typeface="Arial" pitchFamily="-108" charset="0"/>
                <a:ea typeface="ＭＳ Ｐゴシック" pitchFamily="-108" charset="-128"/>
              </a:rPr>
              <a:t>@ SafeLives 2020  Charity No 1106864 / Scottish Charity SCO48291</a:t>
            </a:r>
          </a:p>
        </p:txBody>
      </p:sp>
    </p:spTree>
    <p:extLst>
      <p:ext uri="{BB962C8B-B14F-4D97-AF65-F5344CB8AC3E}">
        <p14:creationId xmlns:p14="http://schemas.microsoft.com/office/powerpoint/2010/main" val="48567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 up of a sign&#10;&#10;Description automatically generated">
            <a:extLst>
              <a:ext uri="{FF2B5EF4-FFF2-40B4-BE49-F238E27FC236}">
                <a16:creationId xmlns:a16="http://schemas.microsoft.com/office/drawing/2014/main" id="{15467495-8894-4B84-A3C5-8DBF5BFCE786}"/>
              </a:ext>
            </a:extLst>
          </p:cNvPr>
          <p:cNvPicPr>
            <a:picLocks noGrp="1" noChangeAspect="1"/>
          </p:cNvPicPr>
          <p:nvPr>
            <p:ph idx="13"/>
          </p:nvPr>
        </p:nvPicPr>
        <p:blipFill rotWithShape="1">
          <a:blip r:embed="rId3"/>
          <a:srcRect l="6810" r="8930" b="5392"/>
          <a:stretch/>
        </p:blipFill>
        <p:spPr>
          <a:xfrm>
            <a:off x="274320" y="821056"/>
            <a:ext cx="7854348" cy="3282508"/>
          </a:xfrm>
        </p:spPr>
      </p:pic>
      <p:sp>
        <p:nvSpPr>
          <p:cNvPr id="2" name="Title 1"/>
          <p:cNvSpPr>
            <a:spLocks noGrp="1"/>
          </p:cNvSpPr>
          <p:nvPr>
            <p:ph type="title"/>
          </p:nvPr>
        </p:nvSpPr>
        <p:spPr>
          <a:xfrm>
            <a:off x="457200" y="457200"/>
            <a:ext cx="8229600" cy="685800"/>
          </a:xfrm>
        </p:spPr>
        <p:txBody>
          <a:bodyPr/>
          <a:lstStyle/>
          <a:p>
            <a:r>
              <a:rPr lang="en-GB" dirty="0"/>
              <a:t>Reaching In</a:t>
            </a:r>
          </a:p>
        </p:txBody>
      </p:sp>
      <p:sp>
        <p:nvSpPr>
          <p:cNvPr id="9" name="Content Placeholder 8">
            <a:extLst>
              <a:ext uri="{FF2B5EF4-FFF2-40B4-BE49-F238E27FC236}">
                <a16:creationId xmlns:a16="http://schemas.microsoft.com/office/drawing/2014/main" id="{7F830FF0-E0A8-4D23-B103-0FCA49F3645E}"/>
              </a:ext>
            </a:extLst>
          </p:cNvPr>
          <p:cNvSpPr>
            <a:spLocks noGrp="1"/>
          </p:cNvSpPr>
          <p:nvPr>
            <p:ph idx="16"/>
          </p:nvPr>
        </p:nvSpPr>
        <p:spPr>
          <a:xfrm>
            <a:off x="257794" y="4044309"/>
            <a:ext cx="8053754" cy="2553043"/>
          </a:xfrm>
        </p:spPr>
        <p:txBody>
          <a:bodyPr/>
          <a:lstStyle/>
          <a:p>
            <a:pPr marL="342900" indent="-342900">
              <a:buFont typeface="Arial" panose="020B0604020202020204" pitchFamily="34" charset="0"/>
              <a:buChar char="•"/>
            </a:pPr>
            <a:r>
              <a:rPr lang="en-GB" sz="1800" b="1" dirty="0"/>
              <a:t>#</a:t>
            </a:r>
            <a:r>
              <a:rPr lang="en-GB" sz="1800" b="1" dirty="0" err="1"/>
              <a:t>ReachIn</a:t>
            </a:r>
            <a:r>
              <a:rPr lang="en-GB" sz="1800" b="1" dirty="0"/>
              <a:t> </a:t>
            </a:r>
            <a:r>
              <a:rPr lang="en-GB" sz="1800" dirty="0"/>
              <a:t>is a SafeLives social media campaign that launched in April and will run for as long as it’s needed during lockdown and the period afterwards</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SafeLives have been sharing stories and messages from Pioneers, talking about times when someone ‘reached in’ and the difference it made</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Plus tips and guidance for people who are community volunteers or are concerned about someone they know</a:t>
            </a:r>
          </a:p>
        </p:txBody>
      </p:sp>
      <p:sp>
        <p:nvSpPr>
          <p:cNvPr id="4" name="Content Placeholder 1"/>
          <p:cNvSpPr txBox="1">
            <a:spLocks/>
          </p:cNvSpPr>
          <p:nvPr/>
        </p:nvSpPr>
        <p:spPr>
          <a:xfrm>
            <a:off x="640080" y="3471203"/>
            <a:ext cx="8229600" cy="4114800"/>
          </a:xfrm>
          <a:prstGeom prst="rect">
            <a:avLst/>
          </a:prstGeom>
        </p:spPr>
        <p:txBody>
          <a:bodyPr/>
          <a:lstStyle>
            <a:lvl1pPr marL="254000" indent="-254000" algn="l" rtl="0" eaLnBrk="1" fontAlgn="base" hangingPunct="1">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lumMod val="50000"/>
                  </a:schemeClr>
                </a:solidFill>
                <a:latin typeface="+mn-lt"/>
                <a:ea typeface="ＭＳ Ｐゴシック" pitchFamily="6" charset="-128"/>
                <a:cs typeface="ＭＳ Ｐゴシック" pitchFamily="6" charset="-128"/>
              </a:defRPr>
            </a:lvl1pPr>
            <a:lvl2pPr marL="685800" indent="-241300" algn="l" rtl="0" eaLnBrk="1" fontAlgn="base" hangingPunct="1">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lumMod val="50000"/>
                  </a:schemeClr>
                </a:solidFill>
                <a:latin typeface="+mn-lt"/>
                <a:ea typeface="ＭＳ Ｐゴシック" pitchFamily="6" charset="-128"/>
              </a:defRPr>
            </a:lvl2pPr>
            <a:lvl3pPr marL="1136650" indent="-168275"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lumMod val="50000"/>
                  </a:schemeClr>
                </a:solidFill>
                <a:latin typeface="+mn-lt"/>
                <a:ea typeface="ＭＳ Ｐゴシック" pitchFamily="6" charset="-128"/>
              </a:defRPr>
            </a:lvl3pPr>
            <a:lvl4pPr marL="1604963" indent="-261938"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lumMod val="50000"/>
                  </a:schemeClr>
                </a:solidFill>
                <a:latin typeface="+mn-lt"/>
                <a:ea typeface="ＭＳ Ｐゴシック" pitchFamily="6" charset="-128"/>
              </a:defRPr>
            </a:lvl4pPr>
            <a:lvl5pPr marL="1973263" indent="-177800"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lumMod val="50000"/>
                  </a:schemeClr>
                </a:solidFill>
                <a:latin typeface="+mn-lt"/>
                <a:ea typeface="ＭＳ Ｐゴシック" pitchFamily="6" charset="-128"/>
              </a:defRPr>
            </a:lvl5pPr>
            <a:lvl6pPr marL="24304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254000" marR="0" lvl="0" indent="-254000" algn="l" defTabSz="914400" rtl="0" eaLnBrk="1" fontAlgn="base" latinLnBrk="0" hangingPunct="1">
              <a:lnSpc>
                <a:spcPct val="100000"/>
              </a:lnSpc>
              <a:spcBef>
                <a:spcPts val="0"/>
              </a:spcBef>
              <a:spcAft>
                <a:spcPct val="0"/>
              </a:spcAft>
              <a:buClr>
                <a:srgbClr val="009FDF"/>
              </a:buClr>
              <a:buSzPct val="120000"/>
              <a:buFont typeface="Times" pitchFamily="-108" charset="0"/>
              <a:buChar char="•"/>
              <a:tabLst>
                <a:tab pos="9525" algn="l"/>
                <a:tab pos="241300" algn="l"/>
                <a:tab pos="419100" algn="l"/>
                <a:tab pos="1531938" algn="l"/>
                <a:tab pos="1533525" algn="l"/>
              </a:tabLst>
              <a:defRPr/>
            </a:pPr>
            <a:endParaRPr kumimoji="0" lang="en-US" sz="2000" b="0" i="0" u="none" strike="noStrike" kern="0" cap="none" spc="0" normalizeH="0" baseline="0" noProof="0">
              <a:ln>
                <a:noFill/>
              </a:ln>
              <a:solidFill>
                <a:srgbClr val="808285">
                  <a:lumMod val="50000"/>
                </a:srgbClr>
              </a:solidFill>
              <a:effectLst/>
              <a:uLnTx/>
              <a:uFillTx/>
              <a:latin typeface="Arial"/>
              <a:ea typeface="ＭＳ Ｐゴシック" pitchFamily="6" charset="-128"/>
            </a:endParaRPr>
          </a:p>
        </p:txBody>
      </p:sp>
      <p:sp>
        <p:nvSpPr>
          <p:cNvPr id="7" name="Footer Placeholder 2"/>
          <p:cNvSpPr txBox="1">
            <a:spLocks/>
          </p:cNvSpPr>
          <p:nvPr/>
        </p:nvSpPr>
        <p:spPr bwMode="auto">
          <a:xfrm>
            <a:off x="640080" y="6629400"/>
            <a:ext cx="4114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lumMod val="50000"/>
                  </a:schemeClr>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2pPr>
            <a:lvl3pPr marL="9144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3pPr>
            <a:lvl4pPr marL="13716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4pPr>
            <a:lvl5pPr marL="18288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5pPr>
            <a:lvl6pPr marL="22860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6pPr>
            <a:lvl7pPr marL="27432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7pPr>
            <a:lvl8pPr marL="32004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8pPr>
            <a:lvl9pPr marL="36576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808285">
                    <a:lumMod val="50000"/>
                  </a:srgbClr>
                </a:solidFill>
                <a:effectLst/>
                <a:uLnTx/>
                <a:uFillTx/>
                <a:latin typeface="Arial" pitchFamily="-108" charset="0"/>
                <a:ea typeface="ＭＳ Ｐゴシック" pitchFamily="-108" charset="-128"/>
              </a:rPr>
              <a:t>© SafeLives 2020</a:t>
            </a:r>
          </a:p>
        </p:txBody>
      </p:sp>
    </p:spTree>
    <p:extLst>
      <p:ext uri="{BB962C8B-B14F-4D97-AF65-F5344CB8AC3E}">
        <p14:creationId xmlns:p14="http://schemas.microsoft.com/office/powerpoint/2010/main" val="369123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002D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ＭＳ Ｐゴシック" pitchFamily="-108" charset="-128"/>
            </a:endParaRPr>
          </a:p>
        </p:txBody>
      </p:sp>
      <p:sp>
        <p:nvSpPr>
          <p:cNvPr id="8" name="TextBox 7"/>
          <p:cNvSpPr txBox="1"/>
          <p:nvPr/>
        </p:nvSpPr>
        <p:spPr>
          <a:xfrm>
            <a:off x="1089835" y="2233136"/>
            <a:ext cx="7546165" cy="1477328"/>
          </a:xfrm>
          <a:prstGeom prst="rect">
            <a:avLst/>
          </a:prstGeom>
          <a:noFill/>
        </p:spPr>
        <p:txBody>
          <a:bodyPr wrap="square" lIns="0" tIns="0" rIns="0" bIns="0" rtlCol="0">
            <a:spAutoFit/>
          </a:bodyPr>
          <a:lstStyle/>
          <a:p>
            <a:pPr lvl="0"/>
            <a:r>
              <a:rPr lang="en-US" sz="4800" b="1" dirty="0">
                <a:solidFill>
                  <a:srgbClr val="F04E98"/>
                </a:solidFill>
                <a:latin typeface="Arial"/>
              </a:rPr>
              <a:t>Impact of Covid-19</a:t>
            </a:r>
            <a:r>
              <a:rPr kumimoji="0" lang="en-US" sz="4800" b="1" i="0" u="none" strike="noStrike" kern="1200" cap="none" spc="0" normalizeH="0" baseline="0" noProof="0" dirty="0">
                <a:ln>
                  <a:noFill/>
                </a:ln>
                <a:solidFill>
                  <a:srgbClr val="F04E98"/>
                </a:solidFill>
                <a:effectLst/>
                <a:uLnTx/>
                <a:uFillTx/>
                <a:latin typeface="Arial"/>
                <a:ea typeface="ＭＳ Ｐゴシック" pitchFamily="-108" charset="-128"/>
              </a:rPr>
              <a:t>:</a:t>
            </a:r>
          </a:p>
          <a:p>
            <a:pPr lvl="0"/>
            <a:r>
              <a:rPr kumimoji="0" lang="en-US" sz="4800" b="1" i="0" u="none" strike="noStrike" kern="1200" cap="none" spc="0" normalizeH="0" baseline="0" noProof="0" dirty="0">
                <a:ln>
                  <a:noFill/>
                </a:ln>
                <a:solidFill>
                  <a:schemeClr val="bg1"/>
                </a:solidFill>
                <a:effectLst/>
                <a:uLnTx/>
                <a:uFillTx/>
                <a:latin typeface="Arial"/>
                <a:ea typeface="ＭＳ Ｐゴシック" pitchFamily="-108" charset="-128"/>
              </a:rPr>
              <a:t>Local innovation</a:t>
            </a:r>
          </a:p>
        </p:txBody>
      </p:sp>
      <p:sp>
        <p:nvSpPr>
          <p:cNvPr id="6" name="Footer Placeholder 3"/>
          <p:cNvSpPr>
            <a:spLocks noGrp="1"/>
          </p:cNvSpPr>
          <p:nvPr>
            <p:ph type="ftr" sz="quarter" idx="12"/>
          </p:nvPr>
        </p:nvSpPr>
        <p:spPr>
          <a:xfrm>
            <a:off x="457200" y="6567433"/>
            <a:ext cx="4114800" cy="2286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808285">
                    <a:lumMod val="50000"/>
                  </a:srgbClr>
                </a:solidFill>
                <a:effectLst/>
                <a:uLnTx/>
                <a:uFillTx/>
                <a:latin typeface="Arial" pitchFamily="-108" charset="0"/>
                <a:ea typeface="ＭＳ Ｐゴシック" pitchFamily="-108" charset="-128"/>
              </a:rPr>
              <a:t>@ SafeLives 2020  Charity No 1106864 / Scottish Charity SCO48291</a:t>
            </a:r>
          </a:p>
        </p:txBody>
      </p:sp>
    </p:spTree>
    <p:extLst>
      <p:ext uri="{BB962C8B-B14F-4D97-AF65-F5344CB8AC3E}">
        <p14:creationId xmlns:p14="http://schemas.microsoft.com/office/powerpoint/2010/main" val="269233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002D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ＭＳ Ｐゴシック" pitchFamily="-108" charset="-128"/>
            </a:endParaRPr>
          </a:p>
        </p:txBody>
      </p:sp>
      <p:sp>
        <p:nvSpPr>
          <p:cNvPr id="8" name="TextBox 7"/>
          <p:cNvSpPr txBox="1"/>
          <p:nvPr/>
        </p:nvSpPr>
        <p:spPr>
          <a:xfrm>
            <a:off x="457201" y="2233136"/>
            <a:ext cx="8325852" cy="1477328"/>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04E98"/>
                </a:solidFill>
                <a:effectLst/>
                <a:uLnTx/>
                <a:uFillTx/>
                <a:latin typeface="Arial"/>
                <a:ea typeface="ＭＳ Ｐゴシック" pitchFamily="-108" charset="-128"/>
              </a:rPr>
              <a:t>Domestic abuse: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a:ea typeface="ＭＳ Ｐゴシック" pitchFamily="-108" charset="-128"/>
              </a:rPr>
              <a:t>How can local funders help?</a:t>
            </a:r>
          </a:p>
        </p:txBody>
      </p:sp>
      <p:sp>
        <p:nvSpPr>
          <p:cNvPr id="6" name="Footer Placeholder 3"/>
          <p:cNvSpPr>
            <a:spLocks noGrp="1"/>
          </p:cNvSpPr>
          <p:nvPr>
            <p:ph type="ftr" sz="quarter" idx="12"/>
          </p:nvPr>
        </p:nvSpPr>
        <p:spPr>
          <a:xfrm>
            <a:off x="457200" y="6567433"/>
            <a:ext cx="4114800" cy="2286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808285">
                    <a:lumMod val="50000"/>
                  </a:srgbClr>
                </a:solidFill>
                <a:effectLst/>
                <a:uLnTx/>
                <a:uFillTx/>
                <a:latin typeface="Arial" pitchFamily="-108" charset="0"/>
                <a:ea typeface="ＭＳ Ｐゴシック" pitchFamily="-108" charset="-128"/>
              </a:rPr>
              <a:t>@ SafeLives 2020  Charity No 1106864 / Scottish Charity SCO48291</a:t>
            </a:r>
          </a:p>
        </p:txBody>
      </p:sp>
    </p:spTree>
    <p:extLst>
      <p:ext uri="{BB962C8B-B14F-4D97-AF65-F5344CB8AC3E}">
        <p14:creationId xmlns:p14="http://schemas.microsoft.com/office/powerpoint/2010/main" val="39576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808285">
                    <a:lumMod val="50000"/>
                  </a:srgbClr>
                </a:solidFill>
                <a:effectLst/>
                <a:uLnTx/>
                <a:uFillTx/>
                <a:latin typeface="Arial" pitchFamily="-108" charset="0"/>
                <a:ea typeface="ＭＳ Ｐゴシック" pitchFamily="-108" charset="-128"/>
              </a:rPr>
              <a:t>© SafeLives 2020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804674"/>
            <a:ext cx="8028384" cy="33076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3673902"/>
            <a:ext cx="1935484" cy="1938532"/>
          </a:xfrm>
          <a:prstGeom prst="rect">
            <a:avLst/>
          </a:prstGeom>
        </p:spPr>
      </p:pic>
      <p:sp>
        <p:nvSpPr>
          <p:cNvPr id="8" name="Title 7"/>
          <p:cNvSpPr>
            <a:spLocks noGrp="1"/>
          </p:cNvSpPr>
          <p:nvPr>
            <p:ph type="title"/>
          </p:nvPr>
        </p:nvSpPr>
        <p:spPr/>
        <p:txBody>
          <a:bodyPr/>
          <a:lstStyle/>
          <a:p>
            <a:r>
              <a:rPr lang="en-US" dirty="0"/>
              <a:t>The Whole Picture: </a:t>
            </a:r>
            <a:br>
              <a:rPr lang="en-US" dirty="0"/>
            </a:br>
            <a:r>
              <a:rPr lang="en-US" dirty="0"/>
              <a:t>Our strategy to end domestic abuse, for good</a:t>
            </a:r>
            <a:endParaRPr lang="en-GB" dirty="0"/>
          </a:p>
        </p:txBody>
      </p:sp>
      <p:cxnSp>
        <p:nvCxnSpPr>
          <p:cNvPr id="10" name="Straight Connector 9"/>
          <p:cNvCxnSpPr/>
          <p:nvPr/>
        </p:nvCxnSpPr>
        <p:spPr bwMode="auto">
          <a:xfrm>
            <a:off x="1115616" y="3212976"/>
            <a:ext cx="0" cy="144016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bwMode="auto">
          <a:xfrm>
            <a:off x="1115616" y="4653136"/>
            <a:ext cx="2088232" cy="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3" name="TextBox 12"/>
          <p:cNvSpPr txBox="1"/>
          <p:nvPr/>
        </p:nvSpPr>
        <p:spPr>
          <a:xfrm>
            <a:off x="5521486" y="4089170"/>
            <a:ext cx="2592288" cy="1107996"/>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E3A80"/>
                </a:solidFill>
                <a:effectLst/>
                <a:uLnTx/>
                <a:uFillTx/>
                <a:latin typeface="Arial"/>
                <a:ea typeface="ＭＳ Ｐゴシック" pitchFamily="-108" charset="-128"/>
              </a:rPr>
              <a:t>The whole person: </a:t>
            </a:r>
            <a:r>
              <a:rPr kumimoji="0" lang="en-US" sz="1800" b="0" i="0" u="none" strike="noStrike" kern="1200" cap="none" spc="0" normalizeH="0" baseline="0" noProof="0" dirty="0">
                <a:ln>
                  <a:noFill/>
                </a:ln>
                <a:solidFill>
                  <a:srgbClr val="8E3A80"/>
                </a:solidFill>
                <a:effectLst/>
                <a:uLnTx/>
                <a:uFillTx/>
                <a:latin typeface="Arial"/>
                <a:ea typeface="ＭＳ Ｐゴシック" pitchFamily="-108" charset="-128"/>
              </a:rPr>
              <a:t>domestic abuse is never all of someone’s experiences or situation.</a:t>
            </a:r>
            <a:endParaRPr kumimoji="0" lang="en-GB" sz="1800" b="0" i="0" u="none" strike="noStrike" kern="1200" cap="none" spc="0" normalizeH="0" baseline="0" noProof="0" dirty="0">
              <a:ln>
                <a:noFill/>
              </a:ln>
              <a:solidFill>
                <a:srgbClr val="8E3A80"/>
              </a:solidFill>
              <a:effectLst/>
              <a:uLnTx/>
              <a:uFillTx/>
              <a:latin typeface="Arial"/>
              <a:ea typeface="ＭＳ Ｐゴシック" pitchFamily="-108" charset="-128"/>
            </a:endParaRPr>
          </a:p>
        </p:txBody>
      </p:sp>
      <p:sp>
        <p:nvSpPr>
          <p:cNvPr id="2" name="Rectangle 1"/>
          <p:cNvSpPr/>
          <p:nvPr/>
        </p:nvSpPr>
        <p:spPr>
          <a:xfrm>
            <a:off x="4441195" y="3198168"/>
            <a:ext cx="26161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108" charset="-128"/>
              </a:rPr>
              <a:t> </a:t>
            </a:r>
            <a:endParaRPr kumimoji="0" lang="en-GB" sz="2400" b="0" i="0" u="none" strike="noStrike" kern="1200" cap="none" spc="0" normalizeH="0" baseline="0" noProof="0" dirty="0">
              <a:ln>
                <a:noFill/>
              </a:ln>
              <a:solidFill>
                <a:srgbClr val="808285"/>
              </a:solidFill>
              <a:effectLst/>
              <a:uLnTx/>
              <a:uFillTx/>
              <a:latin typeface="Times" pitchFamily="-108" charset="0"/>
              <a:ea typeface="ＭＳ Ｐゴシック" pitchFamily="-108" charset="-128"/>
            </a:endParaRPr>
          </a:p>
        </p:txBody>
      </p:sp>
    </p:spTree>
    <p:extLst>
      <p:ext uri="{BB962C8B-B14F-4D97-AF65-F5344CB8AC3E}">
        <p14:creationId xmlns:p14="http://schemas.microsoft.com/office/powerpoint/2010/main" val="3715837404"/>
      </p:ext>
    </p:extLst>
  </p:cSld>
  <p:clrMapOvr>
    <a:masterClrMapping/>
  </p:clrMapOvr>
</p:sld>
</file>

<file path=ppt/theme/theme1.xml><?xml version="1.0" encoding="utf-8"?>
<a:theme xmlns:a="http://schemas.openxmlformats.org/drawingml/2006/main" name="SafeLives PowerPoint template">
  <a:themeElements>
    <a:clrScheme name="Custom 39">
      <a:dk1>
        <a:srgbClr val="808285"/>
      </a:dk1>
      <a:lt1>
        <a:srgbClr val="FFFFFF"/>
      </a:lt1>
      <a:dk2>
        <a:srgbClr val="009FDF"/>
      </a:dk2>
      <a:lt2>
        <a:srgbClr val="808285"/>
      </a:lt2>
      <a:accent1>
        <a:srgbClr val="009FDF"/>
      </a:accent1>
      <a:accent2>
        <a:srgbClr val="012D72"/>
      </a:accent2>
      <a:accent3>
        <a:srgbClr val="8E3A80"/>
      </a:accent3>
      <a:accent4>
        <a:srgbClr val="F04E98"/>
      </a:accent4>
      <a:accent5>
        <a:srgbClr val="8B3B79"/>
      </a:accent5>
      <a:accent6>
        <a:srgbClr val="F23B35"/>
      </a:accent6>
      <a:hlink>
        <a:srgbClr val="009FDF"/>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rgbClr val="FFFFFF"/>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 charset="0"/>
          </a:defRPr>
        </a:defPPr>
      </a:lstStyle>
    </a:lnDef>
    <a:txDef>
      <a:spPr>
        <a:noFill/>
      </a:spPr>
      <a:bodyPr wrap="square" lIns="0" tIns="0" rIns="0" bIns="0" rtlCol="0">
        <a:spAutoFit/>
      </a:bodyPr>
      <a:lstStyle>
        <a:defPPr>
          <a:defRPr sz="1800" dirty="0" smtClean="0">
            <a:solidFill>
              <a:schemeClr val="tx1">
                <a:lumMod val="50000"/>
              </a:schemeClr>
            </a:solidFill>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feLives slide master">
  <a:themeElements>
    <a:clrScheme name="Custom 39">
      <a:dk1>
        <a:srgbClr val="808285"/>
      </a:dk1>
      <a:lt1>
        <a:srgbClr val="FFFFFF"/>
      </a:lt1>
      <a:dk2>
        <a:srgbClr val="009FDF"/>
      </a:dk2>
      <a:lt2>
        <a:srgbClr val="808285"/>
      </a:lt2>
      <a:accent1>
        <a:srgbClr val="009FDF"/>
      </a:accent1>
      <a:accent2>
        <a:srgbClr val="012D72"/>
      </a:accent2>
      <a:accent3>
        <a:srgbClr val="8E3A80"/>
      </a:accent3>
      <a:accent4>
        <a:srgbClr val="F04E98"/>
      </a:accent4>
      <a:accent5>
        <a:srgbClr val="8B3B79"/>
      </a:accent5>
      <a:accent6>
        <a:srgbClr val="F23B35"/>
      </a:accent6>
      <a:hlink>
        <a:srgbClr val="009FDF"/>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rgbClr val="FFFFFF"/>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 charset="0"/>
          </a:defRPr>
        </a:defPPr>
      </a:lstStyle>
    </a:lnDef>
    <a:txDef>
      <a:spPr>
        <a:noFill/>
      </a:spPr>
      <a:bodyPr wrap="square" lIns="0" tIns="0" rIns="0" bIns="0" rtlCol="0">
        <a:spAutoFit/>
      </a:bodyPr>
      <a:lstStyle>
        <a:defPPr>
          <a:defRPr sz="1800" dirty="0" smtClean="0">
            <a:solidFill>
              <a:schemeClr val="tx1">
                <a:lumMod val="50000"/>
              </a:schemeClr>
            </a:solidFill>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SafeLives slide master">
  <a:themeElements>
    <a:clrScheme name="Custom 39">
      <a:dk1>
        <a:srgbClr val="808285"/>
      </a:dk1>
      <a:lt1>
        <a:srgbClr val="FFFFFF"/>
      </a:lt1>
      <a:dk2>
        <a:srgbClr val="009FDF"/>
      </a:dk2>
      <a:lt2>
        <a:srgbClr val="808285"/>
      </a:lt2>
      <a:accent1>
        <a:srgbClr val="009FDF"/>
      </a:accent1>
      <a:accent2>
        <a:srgbClr val="012D72"/>
      </a:accent2>
      <a:accent3>
        <a:srgbClr val="8E3A80"/>
      </a:accent3>
      <a:accent4>
        <a:srgbClr val="F04E98"/>
      </a:accent4>
      <a:accent5>
        <a:srgbClr val="8B3B79"/>
      </a:accent5>
      <a:accent6>
        <a:srgbClr val="F23B35"/>
      </a:accent6>
      <a:hlink>
        <a:srgbClr val="009FDF"/>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rgbClr val="FFFFFF"/>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 charset="0"/>
          </a:defRPr>
        </a:defPPr>
      </a:lstStyle>
    </a:lnDef>
    <a:txDef>
      <a:spPr>
        <a:noFill/>
      </a:spPr>
      <a:bodyPr wrap="square" lIns="0" tIns="0" rIns="0" bIns="0" rtlCol="0">
        <a:spAutoFit/>
      </a:bodyPr>
      <a:lstStyle>
        <a:defPPr>
          <a:defRPr sz="1800" dirty="0" smtClean="0">
            <a:solidFill>
              <a:schemeClr val="tx1">
                <a:lumMod val="50000"/>
              </a:schemeClr>
            </a:solidFill>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afeLives slide master">
  <a:themeElements>
    <a:clrScheme name="Custom 39">
      <a:dk1>
        <a:srgbClr val="808285"/>
      </a:dk1>
      <a:lt1>
        <a:srgbClr val="FFFFFF"/>
      </a:lt1>
      <a:dk2>
        <a:srgbClr val="009FDF"/>
      </a:dk2>
      <a:lt2>
        <a:srgbClr val="808285"/>
      </a:lt2>
      <a:accent1>
        <a:srgbClr val="009FDF"/>
      </a:accent1>
      <a:accent2>
        <a:srgbClr val="012D72"/>
      </a:accent2>
      <a:accent3>
        <a:srgbClr val="8E3A80"/>
      </a:accent3>
      <a:accent4>
        <a:srgbClr val="F04E98"/>
      </a:accent4>
      <a:accent5>
        <a:srgbClr val="8B3B79"/>
      </a:accent5>
      <a:accent6>
        <a:srgbClr val="F23B35"/>
      </a:accent6>
      <a:hlink>
        <a:srgbClr val="009FDF"/>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rgbClr val="FFFFFF"/>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 charset="0"/>
          </a:defRPr>
        </a:defPPr>
      </a:lstStyle>
    </a:lnDef>
    <a:txDef>
      <a:spPr>
        <a:noFill/>
      </a:spPr>
      <a:bodyPr wrap="square" lIns="0" tIns="0" rIns="0" bIns="0" rtlCol="0">
        <a:spAutoFit/>
      </a:bodyPr>
      <a:lstStyle>
        <a:defPPr>
          <a:defRPr sz="1800" dirty="0" smtClean="0">
            <a:solidFill>
              <a:schemeClr val="tx1">
                <a:lumMod val="50000"/>
              </a:schemeClr>
            </a:solidFill>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3" ma:contentTypeDescription="Create a new document." ma:contentTypeScope="" ma:versionID="e257388852dd7c999f371cc377f19b6a">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5f5adc9425020729dff952d59df383fe"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ec6d8a1-fcfc-49f1-a6de-fcb0feaf700a">
      <UserInfo>
        <DisplayName>Avis Johns</DisplayName>
        <AccountId>254</AccountId>
        <AccountType/>
      </UserInfo>
      <UserInfo>
        <DisplayName>Penny East</DisplayName>
        <AccountId>267</AccountId>
        <AccountType/>
      </UserInfo>
      <UserInfo>
        <DisplayName>Suzanne Jacob</DisplayName>
        <AccountId>196</AccountId>
        <AccountType/>
      </UserInfo>
      <UserInfo>
        <DisplayName>Michelle Phillips</DisplayName>
        <AccountId>50</AccountId>
        <AccountType/>
      </UserInfo>
      <UserInfo>
        <DisplayName>Ruth Davies</DisplayName>
        <AccountId>438</AccountId>
        <AccountType/>
      </UserInfo>
      <UserInfo>
        <DisplayName>Daniella Porano</DisplayName>
        <AccountId>2056</AccountId>
        <AccountType/>
      </UserInfo>
      <UserInfo>
        <DisplayName>Liz Thompson</DisplayName>
        <AccountId>3290</AccountId>
        <AccountType/>
      </UserInfo>
      <UserInfo>
        <DisplayName>Martha Tomlinson</DisplayName>
        <AccountId>997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B711EF-57AE-4307-BD7B-C4382A27EB28}"/>
</file>

<file path=customXml/itemProps2.xml><?xml version="1.0" encoding="utf-8"?>
<ds:datastoreItem xmlns:ds="http://schemas.openxmlformats.org/officeDocument/2006/customXml" ds:itemID="{CC0D4DB7-41D3-4AA1-B57A-123B82D2265B}">
  <ds:schemaRefs>
    <ds:schemaRef ds:uri="http://schemas.microsoft.com/office/infopath/2007/PartnerControls"/>
    <ds:schemaRef ds:uri="http://purl.org/dc/elements/1.1/"/>
    <ds:schemaRef ds:uri="http://schemas.microsoft.com/office/2006/metadata/properties"/>
    <ds:schemaRef ds:uri="8b217fab-fd35-4f19-ab71-0cf3cea10cfd"/>
    <ds:schemaRef ds:uri="b4842e7f-f595-4eee-b67f-e7f813950ce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F0645E88-5006-4903-88A1-0095A1893D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1689</TotalTime>
  <Words>1099</Words>
  <Application>Microsoft Office PowerPoint</Application>
  <PresentationFormat>On-screen Show (4:3)</PresentationFormat>
  <Paragraphs>138</Paragraphs>
  <Slides>11</Slides>
  <Notes>10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Arial</vt:lpstr>
      <vt:lpstr>Times</vt:lpstr>
      <vt:lpstr>Times New Roman</vt:lpstr>
      <vt:lpstr>SafeLives PowerPoint template</vt:lpstr>
      <vt:lpstr>SafeLives slide master</vt:lpstr>
      <vt:lpstr>9_SafeLives slide master</vt:lpstr>
      <vt:lpstr>3_SafeLives slide master</vt:lpstr>
      <vt:lpstr>PowerPoint Presentation</vt:lpstr>
      <vt:lpstr>About SafeLives</vt:lpstr>
      <vt:lpstr>The Whole Picture:  Our strategy to end domestic abuse, for good</vt:lpstr>
      <vt:lpstr>PowerPoint Presentation</vt:lpstr>
      <vt:lpstr>PowerPoint Presentation</vt:lpstr>
      <vt:lpstr>Reaching In</vt:lpstr>
      <vt:lpstr>PowerPoint Presentation</vt:lpstr>
      <vt:lpstr>PowerPoint Presentation</vt:lpstr>
      <vt:lpstr>The Whole Picture:  Our strategy to end domestic abuse, for good</vt:lpstr>
      <vt:lpstr>PowerPoint Presentation</vt:lpstr>
      <vt:lpstr>SafeLives is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our  brand</dc:title>
  <dc:creator>Natalie Mantle</dc:creator>
  <cp:lastModifiedBy>Briony Williamson</cp:lastModifiedBy>
  <cp:revision>13</cp:revision>
  <cp:lastPrinted>2019-11-24T14:41:05Z</cp:lastPrinted>
  <dcterms:modified xsi:type="dcterms:W3CDTF">2020-07-24T12:21:14Z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y fmtid="{D5CDD505-2E9C-101B-9397-08002B2CF9AE}" pid="3" name="Order">
    <vt:r8>1427900</vt:r8>
  </property>
  <property fmtid="{D5CDD505-2E9C-101B-9397-08002B2CF9AE}" pid="4" name="xd_ProgID">
    <vt:lpwstr/>
  </property>
  <property fmtid="{D5CDD505-2E9C-101B-9397-08002B2CF9AE}" pid="5" name="_CopySource">
    <vt:lpwstr>https://caada.sharepoint.com/CAADA_Teams/comms_marketing/Shared Documents/Core Brief/SafeLives - Communicating our brand.pptx</vt:lpwstr>
  </property>
  <property fmtid="{D5CDD505-2E9C-101B-9397-08002B2CF9AE}" pid="6" name="TemplateUrl">
    <vt:lpwstr/>
  </property>
  <property fmtid="{D5CDD505-2E9C-101B-9397-08002B2CF9AE}" pid="7" name="xd_Signature">
    <vt:bool>false</vt:bool>
  </property>
  <property fmtid="{D5CDD505-2E9C-101B-9397-08002B2CF9AE}" pid="8" name="ComplianceAssetId">
    <vt:lpwstr/>
  </property>
</Properties>
</file>